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90"/>
  </p:notesMasterIdLst>
  <p:handoutMasterIdLst>
    <p:handoutMasterId r:id="rId91"/>
  </p:handoutMasterIdLst>
  <p:sldIdLst>
    <p:sldId id="1362" r:id="rId2"/>
    <p:sldId id="1456" r:id="rId3"/>
    <p:sldId id="1448" r:id="rId4"/>
    <p:sldId id="1449" r:id="rId5"/>
    <p:sldId id="1465" r:id="rId6"/>
    <p:sldId id="1426" r:id="rId7"/>
    <p:sldId id="1431" r:id="rId8"/>
    <p:sldId id="1366" r:id="rId9"/>
    <p:sldId id="1367" r:id="rId10"/>
    <p:sldId id="1369" r:id="rId11"/>
    <p:sldId id="1370" r:id="rId12"/>
    <p:sldId id="1371" r:id="rId13"/>
    <p:sldId id="1384" r:id="rId14"/>
    <p:sldId id="1453" r:id="rId15"/>
    <p:sldId id="1372" r:id="rId16"/>
    <p:sldId id="1427" r:id="rId17"/>
    <p:sldId id="1375" r:id="rId18"/>
    <p:sldId id="1385" r:id="rId19"/>
    <p:sldId id="1386" r:id="rId20"/>
    <p:sldId id="1387" r:id="rId21"/>
    <p:sldId id="1454" r:id="rId22"/>
    <p:sldId id="1466" r:id="rId23"/>
    <p:sldId id="1388" r:id="rId24"/>
    <p:sldId id="1389" r:id="rId25"/>
    <p:sldId id="1390" r:id="rId26"/>
    <p:sldId id="1391" r:id="rId27"/>
    <p:sldId id="1455" r:id="rId28"/>
    <p:sldId id="1470" r:id="rId29"/>
    <p:sldId id="1392" r:id="rId30"/>
    <p:sldId id="1451" r:id="rId31"/>
    <p:sldId id="1394" r:id="rId32"/>
    <p:sldId id="1395" r:id="rId33"/>
    <p:sldId id="1457" r:id="rId34"/>
    <p:sldId id="1396" r:id="rId35"/>
    <p:sldId id="1458" r:id="rId36"/>
    <p:sldId id="1472" r:id="rId37"/>
    <p:sldId id="1452" r:id="rId38"/>
    <p:sldId id="1397" r:id="rId39"/>
    <p:sldId id="1398" r:id="rId40"/>
    <p:sldId id="1399" r:id="rId41"/>
    <p:sldId id="1400" r:id="rId42"/>
    <p:sldId id="1401" r:id="rId43"/>
    <p:sldId id="1459" r:id="rId44"/>
    <p:sldId id="1402" r:id="rId45"/>
    <p:sldId id="1403" r:id="rId46"/>
    <p:sldId id="1404" r:id="rId47"/>
    <p:sldId id="1405" r:id="rId48"/>
    <p:sldId id="1460" r:id="rId49"/>
    <p:sldId id="1434" r:id="rId50"/>
    <p:sldId id="1407" r:id="rId51"/>
    <p:sldId id="1408" r:id="rId52"/>
    <p:sldId id="1409" r:id="rId53"/>
    <p:sldId id="1410" r:id="rId54"/>
    <p:sldId id="1411" r:id="rId55"/>
    <p:sldId id="1413" r:id="rId56"/>
    <p:sldId id="1414" r:id="rId57"/>
    <p:sldId id="1450" r:id="rId58"/>
    <p:sldId id="1415" r:id="rId59"/>
    <p:sldId id="1417" r:id="rId60"/>
    <p:sldId id="1416" r:id="rId61"/>
    <p:sldId id="1462" r:id="rId62"/>
    <p:sldId id="1463" r:id="rId63"/>
    <p:sldId id="1464" r:id="rId64"/>
    <p:sldId id="1485" r:id="rId65"/>
    <p:sldId id="1419" r:id="rId66"/>
    <p:sldId id="1420" r:id="rId67"/>
    <p:sldId id="1461" r:id="rId68"/>
    <p:sldId id="1421" r:id="rId69"/>
    <p:sldId id="1422" r:id="rId70"/>
    <p:sldId id="1503" r:id="rId71"/>
    <p:sldId id="1509" r:id="rId72"/>
    <p:sldId id="1508" r:id="rId73"/>
    <p:sldId id="1504" r:id="rId74"/>
    <p:sldId id="1487" r:id="rId75"/>
    <p:sldId id="1488" r:id="rId76"/>
    <p:sldId id="1489" r:id="rId77"/>
    <p:sldId id="1510" r:id="rId78"/>
    <p:sldId id="1490" r:id="rId79"/>
    <p:sldId id="1511" r:id="rId80"/>
    <p:sldId id="1491" r:id="rId81"/>
    <p:sldId id="1492" r:id="rId82"/>
    <p:sldId id="1493" r:id="rId83"/>
    <p:sldId id="1494" r:id="rId84"/>
    <p:sldId id="1495" r:id="rId85"/>
    <p:sldId id="1496" r:id="rId86"/>
    <p:sldId id="1512" r:id="rId87"/>
    <p:sldId id="1497" r:id="rId88"/>
    <p:sldId id="1498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orgia" charset="0"/>
        <a:ea typeface="Osaka" charset="-128"/>
        <a:cs typeface="Osaka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ya" initials="M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E7E9C"/>
    <a:srgbClr val="E0E0C0"/>
    <a:srgbClr val="26697C"/>
    <a:srgbClr val="31849B"/>
    <a:srgbClr val="76923C"/>
    <a:srgbClr val="617B37"/>
    <a:srgbClr val="226E83"/>
    <a:srgbClr val="BE8C2D"/>
    <a:srgbClr val="B48326"/>
    <a:srgbClr val="DE9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870" autoAdjust="0"/>
    <p:restoredTop sz="98804" autoAdjust="0"/>
  </p:normalViewPr>
  <p:slideViewPr>
    <p:cSldViewPr>
      <p:cViewPr varScale="1">
        <p:scale>
          <a:sx n="133" d="100"/>
          <a:sy n="133" d="100"/>
        </p:scale>
        <p:origin x="-1288" y="-112"/>
      </p:cViewPr>
      <p:guideLst>
        <p:guide orient="horz" pos="153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17984"/>
    </p:cViewPr>
  </p:sorterViewPr>
  <p:notesViewPr>
    <p:cSldViewPr snapToGrid="0" snapToObjects="1" showGuides="1">
      <p:cViewPr varScale="1">
        <p:scale>
          <a:sx n="102" d="100"/>
          <a:sy n="102" d="100"/>
        </p:scale>
        <p:origin x="-2664" y="-112"/>
      </p:cViewPr>
      <p:guideLst>
        <p:guide orient="horz" pos="5456"/>
        <p:guide pos="36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fld id="{93CD2089-4827-874F-B020-610798009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36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fld id="{3040F76D-26CD-BD4B-92B6-569D6D8249D2}" type="datetime1">
              <a:rPr lang="en-US"/>
              <a:pPr>
                <a:defRPr/>
              </a:pPr>
              <a:t>6/8/15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71800" y="822960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eorgia" pitchFamily="-108" charset="0"/>
                <a:ea typeface="Osaka" pitchFamily="-108" charset="-128"/>
                <a:cs typeface="Osaka" pitchFamily="-108" charset="-128"/>
              </a:defRPr>
            </a:lvl1pPr>
          </a:lstStyle>
          <a:p>
            <a:pPr>
              <a:defRPr/>
            </a:pPr>
            <a:fld id="{351D09C6-8A24-B44C-A2C1-B6C48A7FAA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43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11" charset="-128"/>
        <a:cs typeface="ヒラギノ角ゴ Pro W3" pitchFamily="-108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1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6"/>
          <p:cNvSpPr>
            <a:spLocks noChangeArrowheads="1"/>
          </p:cNvSpPr>
          <p:nvPr userDrawn="1"/>
        </p:nvSpPr>
        <p:spPr bwMode="auto">
          <a:xfrm>
            <a:off x="5429250" y="6051550"/>
            <a:ext cx="76200" cy="76200"/>
          </a:xfrm>
          <a:prstGeom prst="ellipse">
            <a:avLst/>
          </a:prstGeom>
          <a:solidFill>
            <a:schemeClr val="tx1">
              <a:alpha val="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solidFill>
                <a:srgbClr val="000000"/>
              </a:solidFill>
              <a:ea typeface="Osaka" charset="0"/>
              <a:cs typeface="Osaka" charset="0"/>
            </a:endParaRPr>
          </a:p>
        </p:txBody>
      </p:sp>
      <p:sp>
        <p:nvSpPr>
          <p:cNvPr id="9" name="Oval 17"/>
          <p:cNvSpPr>
            <a:spLocks noChangeArrowheads="1"/>
          </p:cNvSpPr>
          <p:nvPr userDrawn="1"/>
        </p:nvSpPr>
        <p:spPr bwMode="auto">
          <a:xfrm>
            <a:off x="4854575" y="6397625"/>
            <a:ext cx="76200" cy="76200"/>
          </a:xfrm>
          <a:prstGeom prst="ellipse">
            <a:avLst/>
          </a:prstGeom>
          <a:solidFill>
            <a:schemeClr val="tx1">
              <a:alpha val="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solidFill>
                <a:srgbClr val="000000"/>
              </a:solidFill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5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5756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 smtClean="0">
              <a:solidFill>
                <a:srgbClr val="575651"/>
              </a:solidFill>
              <a:ea typeface="Osaka" charset="0"/>
              <a:cs typeface="Osaka" charset="0"/>
            </a:endParaRPr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3200400" y="2667000"/>
            <a:ext cx="2743200" cy="0"/>
          </a:xfrm>
          <a:prstGeom prst="line">
            <a:avLst/>
          </a:prstGeom>
          <a:noFill/>
          <a:ln w="12700">
            <a:solidFill>
              <a:srgbClr val="98989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90600" y="2362200"/>
            <a:ext cx="7162800" cy="3048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000" b="1" i="0" cap="all" baseline="0">
                <a:solidFill>
                  <a:schemeClr val="bg1"/>
                </a:solidFill>
                <a:latin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2743200"/>
            <a:ext cx="7162800" cy="9906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7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90600" y="2362200"/>
            <a:ext cx="7162800" cy="3048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1000" b="1" i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>
            <a:off x="3200400" y="2667000"/>
            <a:ext cx="2743200" cy="0"/>
          </a:xfrm>
          <a:prstGeom prst="line">
            <a:avLst/>
          </a:prstGeom>
          <a:noFill/>
          <a:ln w="12700">
            <a:solidFill>
              <a:srgbClr val="98989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2743200"/>
            <a:ext cx="7162800" cy="990600"/>
          </a:xfrm>
          <a:prstGeom prst="rect">
            <a:avLst/>
          </a:prstGeom>
        </p:spPr>
        <p:txBody>
          <a:bodyPr vert="horz"/>
          <a:lstStyle>
            <a:lvl1pPr algn="ctr">
              <a:buNone/>
              <a:defRPr sz="4800">
                <a:solidFill>
                  <a:srgbClr val="404040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0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5756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 smtClean="0">
              <a:solidFill>
                <a:srgbClr val="575651"/>
              </a:solidFill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0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Scen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lded Corner 2"/>
          <p:cNvSpPr/>
          <p:nvPr userDrawn="1"/>
        </p:nvSpPr>
        <p:spPr bwMode="auto">
          <a:xfrm rot="10800000" flipH="1">
            <a:off x="914400" y="762000"/>
            <a:ext cx="7360920" cy="4827240"/>
          </a:xfrm>
          <a:prstGeom prst="foldedCorner">
            <a:avLst>
              <a:gd name="adj" fmla="val 9702"/>
            </a:avLst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143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2500" y="909414"/>
            <a:ext cx="5219700" cy="2873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 cap="all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116013" y="1735510"/>
            <a:ext cx="6877050" cy="23415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20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 w/ Timing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7162800" cy="58477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5787" y="2208974"/>
            <a:ext cx="162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cs typeface="Arial Black"/>
              </a:rPr>
              <a:t> :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63624" y="2209800"/>
            <a:ext cx="1219200" cy="707886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4000">
                <a:solidFill>
                  <a:srgbClr val="FFFFFF"/>
                </a:solidFill>
              </a:defRPr>
            </a:lvl2pPr>
            <a:lvl3pPr>
              <a:buNone/>
              <a:defRPr sz="4000">
                <a:solidFill>
                  <a:srgbClr val="FFFFFF"/>
                </a:solidFill>
              </a:defRPr>
            </a:lvl3pPr>
            <a:lvl4pPr>
              <a:buNone/>
              <a:defRPr sz="4000">
                <a:solidFill>
                  <a:srgbClr val="FFFFFF"/>
                </a:solidFill>
              </a:defRPr>
            </a:lvl4pPr>
            <a:lvl5pPr>
              <a:buNone/>
              <a:defRPr sz="4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219200" y="3438144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3511296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1:</a:t>
            </a:r>
            <a:endParaRPr lang="en-US" sz="1200" dirty="0"/>
          </a:p>
        </p:txBody>
      </p:sp>
      <p:sp>
        <p:nvSpPr>
          <p:cNvPr id="23" name="Text Placeholder 34"/>
          <p:cNvSpPr>
            <a:spLocks noGrp="1"/>
          </p:cNvSpPr>
          <p:nvPr>
            <p:ph type="body" sz="quarter" idx="17"/>
          </p:nvPr>
        </p:nvSpPr>
        <p:spPr>
          <a:xfrm>
            <a:off x="1219200" y="4114800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4187952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2:</a:t>
            </a:r>
            <a:endParaRPr lang="en-US" sz="1200" dirty="0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9"/>
          </p:nvPr>
        </p:nvSpPr>
        <p:spPr>
          <a:xfrm>
            <a:off x="1219200" y="4763869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4837021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3:</a:t>
            </a:r>
            <a:endParaRPr lang="en-US" sz="120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 w/o Timing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6812280" cy="121828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 smtClean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188720" y="3087469"/>
            <a:ext cx="6781800" cy="3693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d S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09600" y="515779"/>
            <a:ext cx="796041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00" cap="all" dirty="0" smtClean="0">
                <a:solidFill>
                  <a:srgbClr val="4F5043"/>
                </a:solidFill>
                <a:latin typeface="Arial" pitchFamily="-108" charset="-52"/>
                <a:ea typeface="Arial" pitchFamily="-108" charset="-52"/>
                <a:cs typeface="Arial" pitchFamily="-108" charset="-52"/>
              </a:rPr>
              <a:t>WORKSHOP OVERVIEW: </a:t>
            </a:r>
            <a:r>
              <a:rPr lang="en-US" sz="1000" b="1" cap="all" dirty="0" smtClean="0">
                <a:solidFill>
                  <a:srgbClr val="4F5043"/>
                </a:solidFill>
                <a:latin typeface="Arial" pitchFamily="-108" charset="-52"/>
                <a:ea typeface="Arial" pitchFamily="-108" charset="-52"/>
                <a:cs typeface="Arial" pitchFamily="-108" charset="-52"/>
              </a:rPr>
              <a:t>DAY</a:t>
            </a:r>
            <a:endParaRPr lang="en-US" sz="1000" b="1" cap="all" dirty="0">
              <a:solidFill>
                <a:srgbClr val="4F5043"/>
              </a:solidFill>
              <a:latin typeface="Arial" pitchFamily="-108" charset="-52"/>
              <a:ea typeface="Arial" pitchFamily="-108" charset="-52"/>
              <a:cs typeface="Arial" pitchFamily="-108" charset="-52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22300" y="914400"/>
            <a:ext cx="3276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Arial"/>
                <a:ea typeface="Arial" pitchFamily="-106" charset="0"/>
                <a:cs typeface="Arial"/>
              </a:rPr>
              <a:t>METHOD SET    :</a:t>
            </a:r>
            <a:endParaRPr lang="en-US" sz="1000" b="1" dirty="0" smtClean="0">
              <a:solidFill>
                <a:srgbClr val="000000"/>
              </a:solidFill>
              <a:latin typeface="Arial"/>
              <a:ea typeface="Arial" pitchFamily="-106" charset="0"/>
              <a:cs typeface="Arial"/>
            </a:endParaRP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515779"/>
            <a:ext cx="261610" cy="246221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>
              <a:buNone/>
              <a:defRPr sz="1000" b="1" cap="all">
                <a:solidFill>
                  <a:srgbClr val="4F5043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490990" y="914400"/>
            <a:ext cx="261610" cy="246221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1676400" y="914400"/>
            <a:ext cx="4495800" cy="24622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z="1000" b="1" cap="all" dirty="0" smtClean="0">
                <a:latin typeface="Arial"/>
                <a:cs typeface="Arial"/>
              </a:rPr>
              <a:t>Method set objective</a:t>
            </a:r>
            <a:endParaRPr lang="en-US" sz="1000" b="1" cap="all" dirty="0">
              <a:latin typeface="Arial"/>
              <a:cs typeface="Arial"/>
            </a:endParaRPr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13" hasCustomPrompt="1"/>
          </p:nvPr>
        </p:nvSpPr>
        <p:spPr>
          <a:xfrm>
            <a:off x="1490990" y="4401979"/>
            <a:ext cx="261610" cy="246221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14" hasCustomPrompt="1"/>
          </p:nvPr>
        </p:nvSpPr>
        <p:spPr>
          <a:xfrm>
            <a:off x="1676400" y="4401979"/>
            <a:ext cx="4495800" cy="24622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z="1000" b="1" cap="all" dirty="0" smtClean="0">
                <a:latin typeface="Arial"/>
                <a:cs typeface="Arial"/>
              </a:rPr>
              <a:t>Method set objective</a:t>
            </a:r>
            <a:endParaRPr lang="en-US" sz="1000" b="1" cap="all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22300" y="2667000"/>
            <a:ext cx="3276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Arial"/>
                <a:ea typeface="Arial" pitchFamily="-106" charset="0"/>
                <a:cs typeface="Arial"/>
              </a:rPr>
              <a:t>METHOD SET    :</a:t>
            </a:r>
            <a:endParaRPr lang="en-US" sz="1000" b="1" dirty="0" smtClean="0">
              <a:solidFill>
                <a:srgbClr val="000000"/>
              </a:solidFill>
              <a:latin typeface="Arial"/>
              <a:ea typeface="Arial" pitchFamily="-106" charset="0"/>
              <a:cs typeface="Arial"/>
            </a:endParaRPr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15" hasCustomPrompt="1"/>
          </p:nvPr>
        </p:nvSpPr>
        <p:spPr>
          <a:xfrm>
            <a:off x="1490990" y="2667000"/>
            <a:ext cx="261610" cy="246221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1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0" y="2667000"/>
            <a:ext cx="4495800" cy="24622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1000" b="0" cap="all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2pPr>
            <a:lvl3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3pPr>
            <a:lvl4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4pPr>
            <a:lvl5pPr>
              <a:buNone/>
              <a:defRPr sz="1000" cap="all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z="1000" b="1" cap="all" dirty="0" smtClean="0">
                <a:latin typeface="Arial"/>
                <a:cs typeface="Arial"/>
              </a:rPr>
              <a:t>Method set objective</a:t>
            </a:r>
            <a:endParaRPr lang="en-US" sz="1000" b="1" cap="all" dirty="0">
              <a:latin typeface="Arial"/>
              <a:cs typeface="Arial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622300" y="4401979"/>
            <a:ext cx="1203512" cy="246221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z="1000" dirty="0" smtClean="0">
                <a:solidFill>
                  <a:srgbClr val="000000"/>
                </a:solidFill>
                <a:latin typeface="Arial"/>
                <a:ea typeface="Arial" pitchFamily="-106" charset="0"/>
                <a:cs typeface="Arial"/>
              </a:rPr>
              <a:t>METHOD SET    :</a:t>
            </a:r>
            <a:endParaRPr lang="en-US" sz="1000" b="1" dirty="0" smtClean="0">
              <a:solidFill>
                <a:srgbClr val="000000"/>
              </a:solidFill>
              <a:latin typeface="Arial"/>
              <a:ea typeface="Arial" pitchFamily="-106" charset="0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1200" b="0" i="0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d Se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457200"/>
            <a:ext cx="152400" cy="228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 cap="all" baseline="0">
                <a:solidFill>
                  <a:srgbClr val="4F5043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457200"/>
            <a:ext cx="4241800" cy="228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i="0" cap="all" baseline="0">
                <a:solidFill>
                  <a:srgbClr val="4F5043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METHOD SET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" y="457200"/>
            <a:ext cx="11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0" i="0" cap="all" dirty="0" smtClean="0">
                <a:solidFill>
                  <a:srgbClr val="4F5043"/>
                </a:solidFill>
                <a:latin typeface="Arial"/>
                <a:cs typeface="Arial"/>
              </a:rPr>
              <a:t>METHOD SET</a:t>
            </a:r>
            <a:endParaRPr lang="en-US" sz="1400" b="0" i="0" cap="all" dirty="0">
              <a:solidFill>
                <a:srgbClr val="4F5043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28800" y="457200"/>
            <a:ext cx="498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0" i="0" dirty="0" smtClean="0">
                <a:solidFill>
                  <a:srgbClr val="4F5043"/>
                </a:solidFill>
                <a:latin typeface="Arial"/>
                <a:cs typeface="Arial"/>
              </a:rPr>
              <a:t>:</a:t>
            </a:r>
            <a:endParaRPr lang="en-US" sz="1400" b="0" i="0" dirty="0">
              <a:solidFill>
                <a:srgbClr val="4F5043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4048" y="3044952"/>
            <a:ext cx="7845552" cy="646331"/>
          </a:xfrm>
          <a:prstGeom prst="rect">
            <a:avLst/>
          </a:prstGeom>
        </p:spPr>
        <p:txBody>
          <a:bodyPr vert="horz">
            <a:spAutoFit/>
          </a:bodyPr>
          <a:lstStyle>
            <a:lvl1pPr marL="0" indent="0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Metho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DE9C28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DE9C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E9AA4B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LOOKING</a:t>
            </a:r>
            <a:endParaRPr lang="en-US" sz="800" b="1" dirty="0">
              <a:solidFill>
                <a:srgbClr val="E9AA4B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13" name="Picture 12" descr="looking_ic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24" y="118872"/>
            <a:ext cx="342900" cy="342900"/>
          </a:xfrm>
          <a:prstGeom prst="rect">
            <a:avLst/>
          </a:prstGeom>
        </p:spPr>
      </p:pic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752600"/>
            <a:ext cx="6705600" cy="4059237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indent="0">
              <a:buNone/>
              <a:defRPr sz="4200">
                <a:solidFill>
                  <a:schemeClr val="accent3"/>
                </a:solidFill>
              </a:defRPr>
            </a:lvl1pPr>
            <a:lvl2pPr marL="0" indent="0">
              <a:defRPr sz="4200">
                <a:solidFill>
                  <a:schemeClr val="accent3"/>
                </a:solidFill>
              </a:defRPr>
            </a:lvl2pPr>
            <a:lvl3pPr marL="0" indent="0">
              <a:defRPr sz="4200">
                <a:solidFill>
                  <a:schemeClr val="accent3"/>
                </a:solidFill>
              </a:defRPr>
            </a:lvl3pPr>
            <a:lvl4pPr marL="0" indent="0">
              <a:defRPr sz="4200">
                <a:solidFill>
                  <a:schemeClr val="accent3"/>
                </a:solidFill>
              </a:defRPr>
            </a:lvl4pPr>
            <a:lvl5pPr marL="0" indent="0">
              <a:defRPr sz="4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short method description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rgbClr val="DE9C27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Quick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DE9C28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" y="914400"/>
            <a:ext cx="1381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QUICK GUIDE</a:t>
            </a:r>
            <a:endParaRPr lang="en-US" dirty="0">
              <a:solidFill>
                <a:srgbClr val="4F5043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Helpful H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DE9C28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14400" y="914400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HELPFUL HINTS</a:t>
            </a:r>
            <a:endParaRPr lang="en-US" dirty="0">
              <a:solidFill>
                <a:srgbClr val="4F5043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Assignment w/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DE9C28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7162800" cy="58477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5787" y="2208974"/>
            <a:ext cx="162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cs typeface="Arial Black"/>
              </a:rPr>
              <a:t> :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63624" y="2209800"/>
            <a:ext cx="1219200" cy="707886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4000">
                <a:solidFill>
                  <a:srgbClr val="FFFFFF"/>
                </a:solidFill>
              </a:defRPr>
            </a:lvl2pPr>
            <a:lvl3pPr>
              <a:buNone/>
              <a:defRPr sz="4000">
                <a:solidFill>
                  <a:srgbClr val="FFFFFF"/>
                </a:solidFill>
              </a:defRPr>
            </a:lvl3pPr>
            <a:lvl4pPr>
              <a:buNone/>
              <a:defRPr sz="4000">
                <a:solidFill>
                  <a:srgbClr val="FFFFFF"/>
                </a:solidFill>
              </a:defRPr>
            </a:lvl4pPr>
            <a:lvl5pPr>
              <a:buNone/>
              <a:defRPr sz="4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219200" y="3438144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3511296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1:</a:t>
            </a:r>
            <a:endParaRPr lang="en-US" sz="1200" dirty="0"/>
          </a:p>
        </p:txBody>
      </p:sp>
      <p:sp>
        <p:nvSpPr>
          <p:cNvPr id="23" name="Text Placeholder 34"/>
          <p:cNvSpPr>
            <a:spLocks noGrp="1"/>
          </p:cNvSpPr>
          <p:nvPr>
            <p:ph type="body" sz="quarter" idx="17"/>
          </p:nvPr>
        </p:nvSpPr>
        <p:spPr>
          <a:xfrm>
            <a:off x="1219200" y="4114800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4187952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2:</a:t>
            </a:r>
            <a:endParaRPr lang="en-US" sz="1200" dirty="0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9"/>
          </p:nvPr>
        </p:nvSpPr>
        <p:spPr>
          <a:xfrm>
            <a:off x="1219200" y="4763869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4837021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3:</a:t>
            </a:r>
            <a:endParaRPr lang="en-US" sz="120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Assignment w/o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DE9C28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6812280" cy="121828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 smtClean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188720" y="3087469"/>
            <a:ext cx="6781800" cy="3693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DE9C28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DE9C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E9AA4B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LOOKING</a:t>
            </a:r>
            <a:endParaRPr lang="en-US" sz="800" b="1" dirty="0">
              <a:solidFill>
                <a:srgbClr val="E9AA4B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17" name="Picture 16" descr="looking_ic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24" y="118872"/>
            <a:ext cx="342900" cy="342900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905000"/>
            <a:ext cx="7162800" cy="21336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22" name="Picture 21" descr="looking_benefits_person.png"/>
          <p:cNvPicPr>
            <a:picLocks noChangeAspect="1"/>
          </p:cNvPicPr>
          <p:nvPr userDrawn="1"/>
        </p:nvPicPr>
        <p:blipFill>
          <a:blip r:embed="rId3">
            <a:alphaModFix/>
            <a:lum bright="10000"/>
          </a:blip>
          <a:stretch>
            <a:fillRect/>
          </a:stretch>
        </p:blipFill>
        <p:spPr>
          <a:xfrm>
            <a:off x="7696200" y="4602163"/>
            <a:ext cx="952500" cy="1320800"/>
          </a:xfrm>
          <a:prstGeom prst="rect">
            <a:avLst/>
          </a:prstGeom>
        </p:spPr>
      </p:pic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>
                <a:solidFill>
                  <a:srgbClr val="DE9C27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4248" y="1384756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chemeClr val="bg1"/>
                </a:solidFill>
                <a:latin typeface="Arial"/>
                <a:cs typeface="Arial"/>
              </a:rPr>
              <a:t>BENEFITS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Metho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76923C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76923C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UNDERSTANDING</a:t>
            </a:r>
            <a:endParaRPr lang="en-US" sz="800" b="1" dirty="0">
              <a:solidFill>
                <a:srgbClr val="76923C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17" name="Picture 16" descr="understanding_icon_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" y="114300"/>
            <a:ext cx="342900" cy="342900"/>
          </a:xfrm>
          <a:prstGeom prst="rect">
            <a:avLst/>
          </a:prstGeom>
        </p:spPr>
      </p:pic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7692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752600"/>
            <a:ext cx="6705600" cy="4059237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indent="0">
              <a:buNone/>
              <a:defRPr sz="4200">
                <a:solidFill>
                  <a:schemeClr val="accent3"/>
                </a:solidFill>
              </a:defRPr>
            </a:lvl1pPr>
            <a:lvl2pPr marL="0" indent="0">
              <a:defRPr sz="4200">
                <a:solidFill>
                  <a:schemeClr val="accent3"/>
                </a:solidFill>
              </a:defRPr>
            </a:lvl2pPr>
            <a:lvl3pPr marL="0" indent="0">
              <a:defRPr sz="4200">
                <a:solidFill>
                  <a:schemeClr val="accent3"/>
                </a:solidFill>
              </a:defRPr>
            </a:lvl3pPr>
            <a:lvl4pPr marL="0" indent="0">
              <a:defRPr sz="4200">
                <a:solidFill>
                  <a:schemeClr val="accent3"/>
                </a:solidFill>
              </a:defRPr>
            </a:lvl4pPr>
            <a:lvl5pPr marL="0" indent="0">
              <a:defRPr sz="4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short method description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rgbClr val="76923C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</p:spTree>
    <p:extLst>
      <p:ext uri="{BB962C8B-B14F-4D97-AF65-F5344CB8AC3E}">
        <p14:creationId xmlns:p14="http://schemas.microsoft.com/office/powerpoint/2010/main" val="3705820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Quick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76923C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" y="914400"/>
            <a:ext cx="1381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QUICK GUIDE</a:t>
            </a:r>
            <a:endParaRPr lang="en-US" dirty="0">
              <a:solidFill>
                <a:srgbClr val="4F5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87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Helpful H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76923C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14400" y="914400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HELPFUL HINTS</a:t>
            </a:r>
            <a:endParaRPr lang="en-US" dirty="0">
              <a:solidFill>
                <a:srgbClr val="4F5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Red Title Gre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86384"/>
            <a:ext cx="7772400" cy="279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19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1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Assignment w/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76923C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7162800" cy="58477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5787" y="2208974"/>
            <a:ext cx="162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cs typeface="Arial Black"/>
              </a:rPr>
              <a:t> :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63624" y="2209800"/>
            <a:ext cx="1219200" cy="707886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4000">
                <a:solidFill>
                  <a:srgbClr val="FFFFFF"/>
                </a:solidFill>
              </a:defRPr>
            </a:lvl2pPr>
            <a:lvl3pPr>
              <a:buNone/>
              <a:defRPr sz="4000">
                <a:solidFill>
                  <a:srgbClr val="FFFFFF"/>
                </a:solidFill>
              </a:defRPr>
            </a:lvl3pPr>
            <a:lvl4pPr>
              <a:buNone/>
              <a:defRPr sz="4000">
                <a:solidFill>
                  <a:srgbClr val="FFFFFF"/>
                </a:solidFill>
              </a:defRPr>
            </a:lvl4pPr>
            <a:lvl5pPr>
              <a:buNone/>
              <a:defRPr sz="4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219200" y="3438144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3511296"/>
            <a:ext cx="76618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b="0" i="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1:</a:t>
            </a:r>
            <a:endParaRPr lang="en-US" sz="1200" dirty="0"/>
          </a:p>
        </p:txBody>
      </p:sp>
      <p:sp>
        <p:nvSpPr>
          <p:cNvPr id="23" name="Text Placeholder 34"/>
          <p:cNvSpPr>
            <a:spLocks noGrp="1"/>
          </p:cNvSpPr>
          <p:nvPr>
            <p:ph type="body" sz="quarter" idx="17"/>
          </p:nvPr>
        </p:nvSpPr>
        <p:spPr>
          <a:xfrm>
            <a:off x="1219200" y="4114800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4187952"/>
            <a:ext cx="76618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b="0" i="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2:</a:t>
            </a:r>
            <a:endParaRPr lang="en-US" sz="1200" dirty="0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9"/>
          </p:nvPr>
        </p:nvSpPr>
        <p:spPr>
          <a:xfrm>
            <a:off x="1219200" y="4763869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4837021"/>
            <a:ext cx="76618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b="0" i="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3: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Assignment w/o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76923C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6812280" cy="121828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 smtClean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188720" y="3087469"/>
            <a:ext cx="6781800" cy="3693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DERSTANDING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76923C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 descr="unerstanding_benefits_pers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00" y="4572000"/>
            <a:ext cx="1041400" cy="1327150"/>
          </a:xfrm>
          <a:prstGeom prst="rect">
            <a:avLst/>
          </a:prstGeom>
        </p:spPr>
      </p:pic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7692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905000"/>
            <a:ext cx="6934200" cy="21336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>
                <a:solidFill>
                  <a:srgbClr val="76923C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4248" y="1384756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chemeClr val="bg1"/>
                </a:solidFill>
                <a:latin typeface="Arial"/>
                <a:cs typeface="Arial"/>
              </a:rPr>
              <a:t>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76923C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UNDERSTANDING</a:t>
            </a:r>
            <a:endParaRPr lang="en-US" sz="800" b="1" dirty="0">
              <a:solidFill>
                <a:srgbClr val="76923C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23" name="Picture 22" descr="understanding_icon_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0" y="11430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52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Metho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31849B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31859B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MAKING</a:t>
            </a:r>
            <a:endParaRPr lang="en-US" sz="800" b="1" dirty="0">
              <a:solidFill>
                <a:srgbClr val="31859B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13" name="Picture 12" descr="making_ic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24" y="118872"/>
            <a:ext cx="342900" cy="342900"/>
          </a:xfrm>
          <a:prstGeom prst="rect">
            <a:avLst/>
          </a:prstGeom>
        </p:spPr>
      </p:pic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3185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752600"/>
            <a:ext cx="6705600" cy="4059237"/>
          </a:xfrm>
          <a:prstGeom prst="rect">
            <a:avLst/>
          </a:prstGeom>
        </p:spPr>
        <p:txBody>
          <a:bodyPr vert="horz" wrap="square" lIns="0" tIns="0" rIns="0" bIns="0">
            <a:noAutofit/>
          </a:bodyPr>
          <a:lstStyle>
            <a:lvl1pPr marL="0" indent="0">
              <a:buNone/>
              <a:defRPr sz="4200">
                <a:solidFill>
                  <a:schemeClr val="accent3"/>
                </a:solidFill>
              </a:defRPr>
            </a:lvl1pPr>
            <a:lvl2pPr marL="0" indent="0">
              <a:defRPr sz="4200">
                <a:solidFill>
                  <a:schemeClr val="accent3"/>
                </a:solidFill>
              </a:defRPr>
            </a:lvl2pPr>
            <a:lvl3pPr marL="0" indent="0">
              <a:defRPr sz="4200">
                <a:solidFill>
                  <a:schemeClr val="accent3"/>
                </a:solidFill>
              </a:defRPr>
            </a:lvl3pPr>
            <a:lvl4pPr marL="0" indent="0">
              <a:defRPr sz="4200">
                <a:solidFill>
                  <a:schemeClr val="accent3"/>
                </a:solidFill>
              </a:defRPr>
            </a:lvl4pPr>
            <a:lvl5pPr marL="0" indent="0">
              <a:defRPr sz="4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short method description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rgbClr val="31859B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</p:spTree>
    <p:extLst>
      <p:ext uri="{BB962C8B-B14F-4D97-AF65-F5344CB8AC3E}">
        <p14:creationId xmlns:p14="http://schemas.microsoft.com/office/powerpoint/2010/main" val="37466741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Quick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31859B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" y="914400"/>
            <a:ext cx="13816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QUICK GUIDE</a:t>
            </a:r>
            <a:endParaRPr lang="en-US" dirty="0">
              <a:solidFill>
                <a:srgbClr val="4F5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00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Helpful H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31859B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55448"/>
            <a:ext cx="7772400" cy="1493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 baseline="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47800"/>
            <a:ext cx="8001000" cy="44958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4F5043"/>
                </a:solidFill>
              </a:defRPr>
            </a:lvl1pPr>
            <a:lvl2pPr>
              <a:defRPr>
                <a:solidFill>
                  <a:srgbClr val="4F5043"/>
                </a:solidFill>
              </a:defRPr>
            </a:lvl2pPr>
            <a:lvl3pPr>
              <a:defRPr>
                <a:solidFill>
                  <a:srgbClr val="4F5043"/>
                </a:solidFill>
              </a:defRPr>
            </a:lvl3pPr>
            <a:lvl4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>
                <a:solidFill>
                  <a:srgbClr val="4F5043"/>
                </a:solidFill>
              </a:defRPr>
            </a:lvl4pPr>
            <a:lvl5pPr>
              <a:defRPr>
                <a:solidFill>
                  <a:srgbClr val="4F5043"/>
                </a:solidFill>
              </a:defRPr>
            </a:lvl5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1"/>
            <a:r>
              <a:rPr lang="en-US" dirty="0" smtClean="0"/>
              <a:t>Sixth level</a:t>
            </a:r>
          </a:p>
          <a:p>
            <a:pPr lvl="2"/>
            <a:r>
              <a:rPr lang="en-US" dirty="0" smtClean="0"/>
              <a:t>Seventh level</a:t>
            </a:r>
          </a:p>
          <a:p>
            <a:pPr lvl="3"/>
            <a:r>
              <a:rPr lang="en-US" dirty="0" smtClean="0"/>
              <a:t>Eighth level</a:t>
            </a:r>
          </a:p>
          <a:p>
            <a:pPr marL="190500" marR="0" lvl="3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en-US" dirty="0" smtClean="0"/>
              <a:t>Ninth level</a:t>
            </a:r>
          </a:p>
          <a:p>
            <a:pPr lvl="3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14400" y="914400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rgbClr val="4F5043"/>
                </a:solidFill>
                <a:latin typeface="Arial"/>
                <a:cs typeface="Arial"/>
              </a:rPr>
              <a:t>HELPFUL HINTS</a:t>
            </a:r>
            <a:endParaRPr lang="en-US" dirty="0">
              <a:solidFill>
                <a:srgbClr val="4F5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015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Assignment w/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31849B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7162800" cy="58477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5787" y="2208974"/>
            <a:ext cx="162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cs typeface="Arial Black"/>
              </a:rPr>
              <a:t> :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63624" y="2209800"/>
            <a:ext cx="1219200" cy="707886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4000">
                <a:solidFill>
                  <a:srgbClr val="FFFFFF"/>
                </a:solidFill>
              </a:defRPr>
            </a:lvl2pPr>
            <a:lvl3pPr>
              <a:buNone/>
              <a:defRPr sz="4000">
                <a:solidFill>
                  <a:srgbClr val="FFFFFF"/>
                </a:solidFill>
              </a:defRPr>
            </a:lvl3pPr>
            <a:lvl4pPr>
              <a:buNone/>
              <a:defRPr sz="4000">
                <a:solidFill>
                  <a:srgbClr val="FFFFFF"/>
                </a:solidFill>
              </a:defRPr>
            </a:lvl4pPr>
            <a:lvl5pPr>
              <a:buNone/>
              <a:defRPr sz="4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219200" y="3438144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3511296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1:</a:t>
            </a:r>
            <a:endParaRPr lang="en-US" sz="1200" dirty="0"/>
          </a:p>
        </p:txBody>
      </p:sp>
      <p:sp>
        <p:nvSpPr>
          <p:cNvPr id="23" name="Text Placeholder 34"/>
          <p:cNvSpPr>
            <a:spLocks noGrp="1"/>
          </p:cNvSpPr>
          <p:nvPr>
            <p:ph type="body" sz="quarter" idx="17"/>
          </p:nvPr>
        </p:nvSpPr>
        <p:spPr>
          <a:xfrm>
            <a:off x="1219200" y="4114800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4187952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2:</a:t>
            </a:r>
            <a:endParaRPr lang="en-US" sz="1200" dirty="0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9"/>
          </p:nvPr>
        </p:nvSpPr>
        <p:spPr>
          <a:xfrm>
            <a:off x="1219200" y="4763869"/>
            <a:ext cx="7086600" cy="646331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182880" indent="45720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4837021"/>
            <a:ext cx="762000" cy="276999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190500" marR="0" indent="-190500" algn="l" defTabSz="914400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ts val="600"/>
              </a:spcAft>
              <a:buClrTx/>
              <a:buSzPct val="75000"/>
              <a:buFont typeface="Arial" charset="0"/>
              <a:buNone/>
              <a:tabLst/>
              <a:defRPr sz="1200" cap="all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STEP 3:</a:t>
            </a:r>
            <a:endParaRPr lang="en-US" sz="120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Assignment w/o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914400" y="762000"/>
            <a:ext cx="7362825" cy="5105400"/>
          </a:xfrm>
          <a:prstGeom prst="rect">
            <a:avLst/>
          </a:prstGeom>
          <a:solidFill>
            <a:srgbClr val="31849B"/>
          </a:solidFill>
          <a:ln w="50800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8720" y="914400"/>
            <a:ext cx="1039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cap="all" dirty="0" smtClean="0">
                <a:solidFill>
                  <a:schemeClr val="bg1"/>
                </a:solidFill>
                <a:latin typeface="Arial"/>
                <a:cs typeface="Arial"/>
              </a:rPr>
              <a:t>assignment</a:t>
            </a:r>
            <a:endParaRPr lang="en-US" sz="1000" b="1" cap="all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720" y="1371600"/>
            <a:ext cx="6812280" cy="121828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buNone/>
              <a:defRPr sz="3200">
                <a:solidFill>
                  <a:srgbClr val="FFFFFF"/>
                </a:solidFill>
              </a:defRPr>
            </a:lvl1pPr>
            <a:lvl2pPr>
              <a:buNone/>
              <a:defRPr sz="3200">
                <a:solidFill>
                  <a:srgbClr val="FFFFFF"/>
                </a:solidFill>
              </a:defRPr>
            </a:lvl2pPr>
            <a:lvl3pPr>
              <a:buNone/>
              <a:defRPr sz="3200">
                <a:solidFill>
                  <a:srgbClr val="FFFFFF"/>
                </a:solidFill>
              </a:defRPr>
            </a:lvl3pPr>
            <a:lvl4pPr>
              <a:buNone/>
              <a:defRPr sz="3200">
                <a:solidFill>
                  <a:srgbClr val="FFFFFF"/>
                </a:solidFill>
              </a:defRPr>
            </a:lvl4pPr>
            <a:lvl5pPr>
              <a:buNone/>
              <a:defRPr sz="3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endParaRPr lang="en-US" dirty="0" smtClean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5"/>
          </p:nvPr>
        </p:nvSpPr>
        <p:spPr>
          <a:xfrm>
            <a:off x="1188720" y="3087469"/>
            <a:ext cx="6781800" cy="3693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  <a:lvl2pPr marL="0" indent="0"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31849B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5" name="Picture 24" descr="making_benefits_person.png"/>
          <p:cNvPicPr>
            <a:picLocks noChangeAspect="1"/>
          </p:cNvPicPr>
          <p:nvPr userDrawn="1"/>
        </p:nvPicPr>
        <p:blipFill>
          <a:blip r:embed="rId2">
            <a:lum bright="-5000"/>
          </a:blip>
          <a:stretch>
            <a:fillRect/>
          </a:stretch>
        </p:blipFill>
        <p:spPr>
          <a:xfrm>
            <a:off x="7543800" y="4629150"/>
            <a:ext cx="1168400" cy="1314450"/>
          </a:xfrm>
          <a:prstGeom prst="rect">
            <a:avLst/>
          </a:prstGeom>
        </p:spPr>
      </p:pic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676400" y="0"/>
            <a:ext cx="7467600" cy="9144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1" y="0"/>
            <a:ext cx="164592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965960" y="320040"/>
            <a:ext cx="6702552" cy="457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4F5043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4200" baseline="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 smtClean="0"/>
              <a:t>Click to add method name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 bwMode="auto">
          <a:xfrm rot="5400000">
            <a:off x="1177292" y="453392"/>
            <a:ext cx="952499" cy="45719"/>
          </a:xfrm>
          <a:prstGeom prst="rect">
            <a:avLst/>
          </a:prstGeom>
          <a:solidFill>
            <a:srgbClr val="3185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752600" y="1905000"/>
            <a:ext cx="6934200" cy="21336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baseline="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</a:lstStyle>
          <a:p>
            <a:pPr lvl="0"/>
            <a:r>
              <a:rPr lang="en-US" dirty="0" smtClean="0"/>
              <a:t>Click to add bullet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228600"/>
            <a:ext cx="6702552" cy="152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>
                <a:solidFill>
                  <a:srgbClr val="31859B"/>
                </a:solidFill>
                <a:latin typeface="Arial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defRPr sz="800" b="1" i="0">
                <a:solidFill>
                  <a:srgbClr val="DE9C2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ADD NAME OF SUB-SECTION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4248" y="1384756"/>
            <a:ext cx="1905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dirty="0" smtClean="0">
                <a:solidFill>
                  <a:schemeClr val="bg1"/>
                </a:solidFill>
                <a:latin typeface="Arial"/>
                <a:cs typeface="Arial"/>
              </a:rPr>
              <a:t>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601472" y="228600"/>
            <a:ext cx="10749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228600" indent="-228600">
              <a:defRPr/>
            </a:pPr>
            <a:r>
              <a:rPr lang="en-US" sz="800" b="1" dirty="0" smtClean="0">
                <a:solidFill>
                  <a:srgbClr val="31859B"/>
                </a:solidFill>
                <a:latin typeface="Arial Bold" pitchFamily="-107" charset="-52"/>
                <a:ea typeface="Myriad Pro" pitchFamily="-108" charset="0"/>
                <a:cs typeface="Myriad Pro" pitchFamily="-108" charset="0"/>
              </a:rPr>
              <a:t>MAKING</a:t>
            </a:r>
            <a:endParaRPr lang="en-US" sz="800" b="1" dirty="0">
              <a:solidFill>
                <a:srgbClr val="31859B"/>
              </a:solidFill>
              <a:latin typeface="Arial Bold" pitchFamily="-107" charset="-52"/>
              <a:ea typeface="Myriad Pro" pitchFamily="-108" charset="0"/>
              <a:cs typeface="Myriad Pro" pitchFamily="-108" charset="0"/>
            </a:endParaRPr>
          </a:p>
        </p:txBody>
      </p:sp>
      <p:pic>
        <p:nvPicPr>
          <p:cNvPr id="17" name="Picture 16" descr="making_icon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024" y="118872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2960" y="1143000"/>
            <a:ext cx="7863840" cy="67710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>
              <a:spcAft>
                <a:spcPts val="1200"/>
              </a:spcAft>
              <a:buNone/>
              <a:defRPr sz="3800">
                <a:solidFill>
                  <a:srgbClr val="EE3A43"/>
                </a:solidFill>
              </a:defRPr>
            </a:lvl1pPr>
            <a:lvl2pPr algn="l">
              <a:buNone/>
              <a:defRPr sz="3800">
                <a:solidFill>
                  <a:srgbClr val="EE3A43"/>
                </a:solidFill>
              </a:defRPr>
            </a:lvl2pPr>
            <a:lvl3pPr algn="l">
              <a:buNone/>
              <a:defRPr sz="3800">
                <a:solidFill>
                  <a:srgbClr val="EE3A43"/>
                </a:solidFill>
              </a:defRPr>
            </a:lvl3pPr>
            <a:lvl4pPr algn="l">
              <a:buNone/>
              <a:defRPr sz="3800">
                <a:solidFill>
                  <a:srgbClr val="EE3A43"/>
                </a:solidFill>
              </a:defRPr>
            </a:lvl4pPr>
            <a:lvl5pPr algn="l">
              <a:buNone/>
              <a:defRPr sz="3800">
                <a:solidFill>
                  <a:srgbClr val="EE3A43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1248" y="786384"/>
            <a:ext cx="4343400" cy="24480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1000" b="1" i="0" cap="all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1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400800"/>
          </a:xfrm>
          <a:prstGeom prst="rect">
            <a:avLst/>
          </a:prstGeom>
        </p:spPr>
        <p:txBody>
          <a:bodyPr vert="horz"/>
          <a:lstStyle>
            <a:lvl1pPr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4048" y="438912"/>
            <a:ext cx="4343400" cy="24480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buNone/>
              <a:defRPr sz="1000" b="1" i="0" cap="all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9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887414" y="1"/>
            <a:ext cx="7383462" cy="6019800"/>
            <a:chOff x="887414" y="1"/>
            <a:chExt cx="7383462" cy="6019800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1179514" y="884391"/>
              <a:ext cx="6792920" cy="5024285"/>
              <a:chOff x="1179512" y="882059"/>
              <a:chExt cx="6792385" cy="4814397"/>
            </a:xfrm>
          </p:grpSpPr>
          <p:sp>
            <p:nvSpPr>
              <p:cNvPr id="11" name="Rectangle 21"/>
              <p:cNvSpPr>
                <a:spLocks noChangeArrowheads="1"/>
              </p:cNvSpPr>
              <p:nvPr/>
            </p:nvSpPr>
            <p:spPr bwMode="auto">
              <a:xfrm>
                <a:off x="1179512" y="882059"/>
                <a:ext cx="101600" cy="4814397"/>
              </a:xfrm>
              <a:prstGeom prst="rect">
                <a:avLst/>
              </a:prstGeom>
              <a:solidFill>
                <a:srgbClr val="989891"/>
              </a:solidFill>
              <a:ln w="254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itchFamily="-60" charset="0"/>
                </a:endParaRPr>
              </a:p>
            </p:txBody>
          </p:sp>
          <p:sp>
            <p:nvSpPr>
              <p:cNvPr id="12" name="Rectangle 22"/>
              <p:cNvSpPr>
                <a:spLocks noChangeArrowheads="1"/>
              </p:cNvSpPr>
              <p:nvPr/>
            </p:nvSpPr>
            <p:spPr bwMode="auto">
              <a:xfrm>
                <a:off x="7873472" y="885234"/>
                <a:ext cx="98425" cy="4811222"/>
              </a:xfrm>
              <a:prstGeom prst="rect">
                <a:avLst/>
              </a:prstGeom>
              <a:solidFill>
                <a:srgbClr val="989891"/>
              </a:solidFill>
              <a:ln w="254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itchFamily="-60" charset="0"/>
                </a:endParaRPr>
              </a:p>
            </p:txBody>
          </p:sp>
        </p:grpSp>
        <p:sp>
          <p:nvSpPr>
            <p:cNvPr id="4" name="Rounded Rectangle 25"/>
            <p:cNvSpPr>
              <a:spLocks noChangeArrowheads="1"/>
            </p:cNvSpPr>
            <p:nvPr/>
          </p:nvSpPr>
          <p:spPr bwMode="auto">
            <a:xfrm>
              <a:off x="887414" y="577851"/>
              <a:ext cx="174625" cy="298450"/>
            </a:xfrm>
            <a:prstGeom prst="roundRect">
              <a:avLst>
                <a:gd name="adj" fmla="val 16667"/>
              </a:avLst>
            </a:prstGeom>
            <a:solidFill>
              <a:srgbClr val="98989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Verdana" pitchFamily="-60" charset="0"/>
              </a:endParaRPr>
            </a:p>
          </p:txBody>
        </p:sp>
        <p:sp>
          <p:nvSpPr>
            <p:cNvPr id="5" name="Rounded Rectangle 26"/>
            <p:cNvSpPr>
              <a:spLocks noChangeArrowheads="1"/>
            </p:cNvSpPr>
            <p:nvPr/>
          </p:nvSpPr>
          <p:spPr bwMode="auto">
            <a:xfrm>
              <a:off x="1062037" y="577851"/>
              <a:ext cx="7029451" cy="298450"/>
            </a:xfrm>
            <a:prstGeom prst="roundRect">
              <a:avLst>
                <a:gd name="adj" fmla="val 16667"/>
              </a:avLst>
            </a:prstGeom>
            <a:solidFill>
              <a:srgbClr val="98989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Verdana" pitchFamily="-60" charset="0"/>
              </a:endParaRPr>
            </a:p>
          </p:txBody>
        </p:sp>
        <p:sp>
          <p:nvSpPr>
            <p:cNvPr id="6" name="Rounded Rectangle 27"/>
            <p:cNvSpPr>
              <a:spLocks noChangeArrowheads="1"/>
            </p:cNvSpPr>
            <p:nvPr/>
          </p:nvSpPr>
          <p:spPr bwMode="auto">
            <a:xfrm>
              <a:off x="8097839" y="577851"/>
              <a:ext cx="173037" cy="300038"/>
            </a:xfrm>
            <a:prstGeom prst="roundRect">
              <a:avLst>
                <a:gd name="adj" fmla="val 16667"/>
              </a:avLst>
            </a:prstGeom>
            <a:solidFill>
              <a:srgbClr val="98989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Verdana" pitchFamily="-60" charset="0"/>
              </a:endParaRPr>
            </a:p>
          </p:txBody>
        </p:sp>
        <p:cxnSp>
          <p:nvCxnSpPr>
            <p:cNvPr id="7" name="Straight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680245" y="293689"/>
              <a:ext cx="588963" cy="1587"/>
            </a:xfrm>
            <a:prstGeom prst="line">
              <a:avLst/>
            </a:prstGeom>
            <a:noFill/>
            <a:ln w="25400">
              <a:solidFill>
                <a:srgbClr val="989891"/>
              </a:solidFill>
              <a:round/>
              <a:headEnd/>
              <a:tailEnd/>
            </a:ln>
          </p:spPr>
        </p:cxn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1114425" y="5830889"/>
              <a:ext cx="6915151" cy="103187"/>
            </a:xfrm>
            <a:prstGeom prst="rect">
              <a:avLst/>
            </a:prstGeom>
            <a:solidFill>
              <a:srgbClr val="98989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Verdana" pitchFamily="-60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4379119" y="5911851"/>
              <a:ext cx="385763" cy="107950"/>
            </a:xfrm>
            <a:prstGeom prst="rect">
              <a:avLst/>
            </a:prstGeom>
            <a:noFill/>
            <a:ln w="25400">
              <a:solidFill>
                <a:srgbClr val="98989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cxnSp>
          <p:nvCxnSpPr>
            <p:cNvPr id="15" name="Straight Connector 21"/>
            <p:cNvCxnSpPr>
              <a:cxnSpLocks noChangeShapeType="1"/>
            </p:cNvCxnSpPr>
            <p:nvPr userDrawn="1"/>
          </p:nvCxnSpPr>
          <p:spPr bwMode="auto">
            <a:xfrm rot="5400000" flipH="1" flipV="1">
              <a:off x="7889875" y="293689"/>
              <a:ext cx="588963" cy="1587"/>
            </a:xfrm>
            <a:prstGeom prst="line">
              <a:avLst/>
            </a:prstGeom>
            <a:noFill/>
            <a:ln w="25400">
              <a:solidFill>
                <a:srgbClr val="989891"/>
              </a:solidFill>
              <a:round/>
              <a:headEnd/>
              <a:tailEnd/>
            </a:ln>
          </p:spPr>
        </p:cxnSp>
      </p:grpSp>
      <p:sp>
        <p:nvSpPr>
          <p:cNvPr id="14" name="Media Placeholder 13"/>
          <p:cNvSpPr>
            <a:spLocks noGrp="1" noChangeAspect="1"/>
          </p:cNvSpPr>
          <p:nvPr>
            <p:ph type="media" sz="quarter" idx="10" hasCustomPrompt="1"/>
          </p:nvPr>
        </p:nvSpPr>
        <p:spPr>
          <a:xfrm>
            <a:off x="1359000" y="939600"/>
            <a:ext cx="6426000" cy="4838400"/>
          </a:xfrm>
          <a:prstGeom prst="rect">
            <a:avLst/>
          </a:prstGeom>
        </p:spPr>
        <p:txBody>
          <a:bodyPr vert="horz"/>
          <a:lstStyle>
            <a:lvl1pPr>
              <a:buNone/>
              <a:defRPr baseline="0"/>
            </a:lvl1pPr>
          </a:lstStyle>
          <a:p>
            <a:r>
              <a:rPr lang="en-US" dirty="0" smtClean="0"/>
              <a:t>Click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eechBubble.jpg"/>
          <p:cNvPicPr>
            <a:picLocks noChangeAspect="1"/>
          </p:cNvPicPr>
          <p:nvPr userDrawn="1"/>
        </p:nvPicPr>
        <p:blipFill>
          <a:blip r:embed="rId2">
            <a:grayscl/>
            <a:alphaModFix amt="75000"/>
          </a:blip>
          <a:srcRect b="7778"/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52600" y="1752600"/>
            <a:ext cx="5715000" cy="2362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828800" y="4242816"/>
            <a:ext cx="4572000" cy="182880"/>
          </a:xfrm>
          <a:prstGeom prst="rect">
            <a:avLst/>
          </a:prstGeom>
        </p:spPr>
        <p:txBody>
          <a:bodyPr vert="horz" tIns="0"/>
          <a:lstStyle>
            <a:lvl1pPr marL="0" indent="0">
              <a:buNone/>
              <a:defRPr sz="1000" b="1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828800" y="4419600"/>
            <a:ext cx="4572000" cy="182880"/>
          </a:xfrm>
          <a:prstGeom prst="rect">
            <a:avLst/>
          </a:prstGeom>
        </p:spPr>
        <p:txBody>
          <a:bodyPr vert="horz" tIns="0"/>
          <a:lstStyle>
            <a:lvl1pPr marL="0" indent="0">
              <a:spcBef>
                <a:spcPts val="0"/>
              </a:spcBef>
              <a:buNone/>
              <a:defRPr sz="1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3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peechBubble.jpg"/>
          <p:cNvPicPr>
            <a:picLocks noChangeAspect="1"/>
          </p:cNvPicPr>
          <p:nvPr userDrawn="1"/>
        </p:nvPicPr>
        <p:blipFill>
          <a:blip r:embed="rId2"/>
          <a:srcRect b="7777"/>
          <a:stretch>
            <a:fillRect/>
          </a:stretch>
        </p:blipFill>
        <p:spPr bwMode="auto">
          <a:xfrm>
            <a:off x="10855" y="862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52600" y="1752600"/>
            <a:ext cx="5715000" cy="2362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828800" y="4242816"/>
            <a:ext cx="4572000" cy="182880"/>
          </a:xfrm>
          <a:prstGeom prst="rect">
            <a:avLst/>
          </a:prstGeom>
        </p:spPr>
        <p:txBody>
          <a:bodyPr vert="horz" tIns="0"/>
          <a:lstStyle>
            <a:lvl1pPr marL="0" indent="0">
              <a:buNone/>
              <a:defRPr sz="1000" b="1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828800" y="4419600"/>
            <a:ext cx="4572000" cy="182880"/>
          </a:xfrm>
          <a:prstGeom prst="rect">
            <a:avLst/>
          </a:prstGeom>
        </p:spPr>
        <p:txBody>
          <a:bodyPr vert="horz" tIns="0"/>
          <a:lstStyle>
            <a:lvl1pPr marL="0" indent="0">
              <a:spcBef>
                <a:spcPts val="0"/>
              </a:spcBef>
              <a:buNone/>
              <a:defRPr sz="1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1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rgbClr val="5756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 smtClean="0">
              <a:solidFill>
                <a:srgbClr val="575651"/>
              </a:solidFill>
              <a:ea typeface="Osaka" charset="0"/>
              <a:cs typeface="Osak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401"/>
            <a:ext cx="7772400" cy="279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1219200"/>
            <a:ext cx="7848600" cy="41148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Relationship Id="rId40" Type="http://schemas.openxmlformats.org/officeDocument/2006/relationships/image" Target="../media/image1.png"/><Relationship Id="rId41" Type="http://schemas.openxmlformats.org/officeDocument/2006/relationships/image" Target="../media/image2.jpg"/><Relationship Id="rId42" Type="http://schemas.openxmlformats.org/officeDocument/2006/relationships/image" Target="../media/image3.jpeg"/><Relationship Id="rId43" Type="http://schemas.openxmlformats.org/officeDocument/2006/relationships/image" Target="../media/image4.jpeg"/><Relationship Id="rId44" Type="http://schemas.openxmlformats.org/officeDocument/2006/relationships/image" Target="../media/image5.jpg"/><Relationship Id="rId45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9"/>
          <p:cNvSpPr txBox="1">
            <a:spLocks noChangeArrowheads="1"/>
          </p:cNvSpPr>
          <p:nvPr userDrawn="1"/>
        </p:nvSpPr>
        <p:spPr bwMode="auto">
          <a:xfrm>
            <a:off x="8369300" y="6465600"/>
            <a:ext cx="622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4548F621-91B8-7340-9AF8-AEF56D6A6FFF}" type="slidenum">
              <a:rPr lang="en-US" sz="1200" i="0">
                <a:solidFill>
                  <a:srgbClr val="575651"/>
                </a:solidFill>
                <a:latin typeface="Arial"/>
                <a:ea typeface="Osaka" pitchFamily="-108" charset="-128"/>
                <a:cs typeface="Arial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200" i="0" dirty="0">
              <a:solidFill>
                <a:srgbClr val="575651"/>
              </a:solidFill>
              <a:latin typeface="Arial"/>
              <a:ea typeface="Osaka" pitchFamily="-108" charset="-128"/>
              <a:cs typeface="Arial"/>
            </a:endParaRPr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98989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9" name="Picture 8" descr="Luma"/>
          <p:cNvPicPr>
            <a:picLocks noChangeAspect="1" noChangeArrowheads="1"/>
          </p:cNvPicPr>
          <p:nvPr userDrawn="1"/>
        </p:nvPicPr>
        <p:blipFill rotWithShape="1">
          <a:blip r:embed="rId40"/>
          <a:srcRect t="20649"/>
          <a:stretch/>
        </p:blipFill>
        <p:spPr bwMode="auto">
          <a:xfrm>
            <a:off x="7226179" y="6477000"/>
            <a:ext cx="1399278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7237065" y="6629400"/>
            <a:ext cx="12211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© LUMA Institute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3RWIB logo_NoBG_Large_DkBlue.jpg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08" y="6553200"/>
            <a:ext cx="768192" cy="152400"/>
          </a:xfrm>
          <a:prstGeom prst="rect">
            <a:avLst/>
          </a:prstGeom>
        </p:spPr>
      </p:pic>
      <p:pic>
        <p:nvPicPr>
          <p:cNvPr id="7" name="Picture 6" descr="Allegheny_logo_v1.jpeg"/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2" b="19036"/>
          <a:stretch/>
        </p:blipFill>
        <p:spPr>
          <a:xfrm>
            <a:off x="3276600" y="6459621"/>
            <a:ext cx="533400" cy="336906"/>
          </a:xfrm>
          <a:prstGeom prst="rect">
            <a:avLst/>
          </a:prstGeom>
        </p:spPr>
      </p:pic>
      <p:pic>
        <p:nvPicPr>
          <p:cNvPr id="8" name="Picture 7" descr="Bettis_logo_v1"/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9" t="30878" r="17364" b="32413"/>
          <a:stretch/>
        </p:blipFill>
        <p:spPr>
          <a:xfrm>
            <a:off x="4114800" y="6553200"/>
            <a:ext cx="434524" cy="228600"/>
          </a:xfrm>
          <a:prstGeom prst="rect">
            <a:avLst/>
          </a:prstGeom>
        </p:spPr>
      </p:pic>
      <p:pic>
        <p:nvPicPr>
          <p:cNvPr id="9" name="Picture 8" descr="Pittsburgh_logo_v1.jpg"/>
          <p:cNvPicPr>
            <a:picLocks noChangeAspect="1"/>
          </p:cNvPicPr>
          <p:nvPr userDrawn="1"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0" b="33333"/>
          <a:stretch/>
        </p:blipFill>
        <p:spPr>
          <a:xfrm>
            <a:off x="1143000" y="6477000"/>
            <a:ext cx="838200" cy="266521"/>
          </a:xfrm>
          <a:prstGeom prst="rect">
            <a:avLst/>
          </a:prstGeom>
        </p:spPr>
      </p:pic>
      <p:pic>
        <p:nvPicPr>
          <p:cNvPr id="10" name="Picture 9" descr="LearnEarn_Logo_v2_NoBG.jpg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45133"/>
            <a:ext cx="365760" cy="355375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 bwMode="auto">
          <a:xfrm>
            <a:off x="914400" y="6400800"/>
            <a:ext cx="0" cy="381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 userDrawn="1"/>
        </p:nvCxnSpPr>
        <p:spPr bwMode="auto">
          <a:xfrm>
            <a:off x="7149979" y="6400800"/>
            <a:ext cx="0" cy="381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76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777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92" r:id="rId17"/>
    <p:sldLayoutId id="2147483796" r:id="rId18"/>
    <p:sldLayoutId id="2147483771" r:id="rId19"/>
    <p:sldLayoutId id="2147483779" r:id="rId20"/>
    <p:sldLayoutId id="2147483759" r:id="rId21"/>
    <p:sldLayoutId id="2147483760" r:id="rId22"/>
    <p:sldLayoutId id="2147483761" r:id="rId23"/>
    <p:sldLayoutId id="2147483785" r:id="rId24"/>
    <p:sldLayoutId id="2147483793" r:id="rId25"/>
    <p:sldLayoutId id="2147483762" r:id="rId26"/>
    <p:sldLayoutId id="2147483763" r:id="rId27"/>
    <p:sldLayoutId id="2147483764" r:id="rId28"/>
    <p:sldLayoutId id="2147483765" r:id="rId29"/>
    <p:sldLayoutId id="2147483781" r:id="rId30"/>
    <p:sldLayoutId id="2147483794" r:id="rId31"/>
    <p:sldLayoutId id="2147483766" r:id="rId32"/>
    <p:sldLayoutId id="2147483767" r:id="rId33"/>
    <p:sldLayoutId id="2147483768" r:id="rId34"/>
    <p:sldLayoutId id="2147483769" r:id="rId35"/>
    <p:sldLayoutId id="2147483791" r:id="rId36"/>
    <p:sldLayoutId id="2147483795" r:id="rId37"/>
    <p:sldLayoutId id="2147483770" r:id="rId3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1000" b="1" cap="all">
          <a:solidFill>
            <a:srgbClr val="EE3A43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000" b="1">
          <a:solidFill>
            <a:srgbClr val="EE3A43"/>
          </a:solidFill>
          <a:latin typeface="Arial" pitchFamily="-65" charset="0"/>
          <a:ea typeface="Osaka" pitchFamily="-108" charset="-128"/>
          <a:cs typeface="Osaka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000" b="1">
          <a:solidFill>
            <a:srgbClr val="EE3A43"/>
          </a:solidFill>
          <a:latin typeface="Arial" pitchFamily="-65" charset="0"/>
          <a:ea typeface="Osaka" pitchFamily="-108" charset="-128"/>
          <a:cs typeface="Osaka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000" b="1">
          <a:solidFill>
            <a:srgbClr val="EE3A43"/>
          </a:solidFill>
          <a:latin typeface="Arial" pitchFamily="-65" charset="0"/>
          <a:ea typeface="Osaka" pitchFamily="-108" charset="-128"/>
          <a:cs typeface="Osaka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000" b="1">
          <a:solidFill>
            <a:srgbClr val="EE3A43"/>
          </a:solidFill>
          <a:latin typeface="Arial" pitchFamily="-65" charset="0"/>
          <a:ea typeface="Osaka" pitchFamily="-108" charset="-128"/>
          <a:cs typeface="Osaka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575651"/>
          </a:solidFill>
          <a:latin typeface="Georgia" pitchFamily="-108" charset="0"/>
          <a:ea typeface="Osaka" pitchFamily="-108" charset="-128"/>
          <a:cs typeface="Osaka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575651"/>
          </a:solidFill>
          <a:latin typeface="Georgia" pitchFamily="-108" charset="0"/>
          <a:ea typeface="Osaka" pitchFamily="-108" charset="-128"/>
          <a:cs typeface="Osaka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575651"/>
          </a:solidFill>
          <a:latin typeface="Georgia" pitchFamily="-108" charset="0"/>
          <a:ea typeface="Osaka" pitchFamily="-108" charset="-128"/>
          <a:cs typeface="Osaka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575651"/>
          </a:solidFill>
          <a:latin typeface="Georgia" pitchFamily="-108" charset="0"/>
          <a:ea typeface="Osaka" pitchFamily="-108" charset="-128"/>
          <a:cs typeface="Osaka" pitchFamily="-108" charset="-128"/>
        </a:defRPr>
      </a:lvl9pPr>
    </p:titleStyle>
    <p:bodyStyle>
      <a:lvl1pPr marL="190500" indent="-190500" algn="l" rtl="0" eaLnBrk="0" fontAlgn="base" hangingPunct="0">
        <a:spcBef>
          <a:spcPts val="525"/>
        </a:spcBef>
        <a:spcAft>
          <a:spcPts val="600"/>
        </a:spcAft>
        <a:buSzPct val="75000"/>
        <a:buFont typeface="Arial" charset="0"/>
        <a:buChar char="•"/>
        <a:defRPr sz="2400">
          <a:solidFill>
            <a:srgbClr val="575651"/>
          </a:solidFill>
          <a:latin typeface="+mn-lt"/>
          <a:ea typeface="+mn-ea"/>
          <a:cs typeface="+mn-cs"/>
        </a:defRPr>
      </a:lvl1pPr>
      <a:lvl2pPr marL="190500" indent="-190500" algn="l" rtl="0" eaLnBrk="0" fontAlgn="base" hangingPunct="0">
        <a:spcBef>
          <a:spcPts val="525"/>
        </a:spcBef>
        <a:spcAft>
          <a:spcPts val="600"/>
        </a:spcAft>
        <a:buSzPct val="75000"/>
        <a:buFont typeface="Arial" charset="0"/>
        <a:buChar char="•"/>
        <a:defRPr sz="2400">
          <a:solidFill>
            <a:srgbClr val="575651"/>
          </a:solidFill>
          <a:latin typeface="+mn-lt"/>
          <a:ea typeface="+mn-ea"/>
          <a:cs typeface="+mn-cs"/>
        </a:defRPr>
      </a:lvl2pPr>
      <a:lvl3pPr marL="190500" indent="-190500" algn="l" rtl="0" eaLnBrk="0" fontAlgn="base" hangingPunct="0">
        <a:spcBef>
          <a:spcPts val="525"/>
        </a:spcBef>
        <a:spcAft>
          <a:spcPts val="600"/>
        </a:spcAft>
        <a:buSzPct val="75000"/>
        <a:buFont typeface="Arial" charset="0"/>
        <a:buChar char="•"/>
        <a:defRPr sz="2400">
          <a:solidFill>
            <a:srgbClr val="575651"/>
          </a:solidFill>
          <a:latin typeface="+mn-lt"/>
          <a:ea typeface="+mn-ea"/>
          <a:cs typeface="+mn-cs"/>
        </a:defRPr>
      </a:lvl3pPr>
      <a:lvl4pPr marL="190500" indent="-190500" algn="l" rtl="0" eaLnBrk="0" fontAlgn="base" hangingPunct="0">
        <a:spcBef>
          <a:spcPts val="525"/>
        </a:spcBef>
        <a:spcAft>
          <a:spcPts val="600"/>
        </a:spcAft>
        <a:buSzPct val="75000"/>
        <a:buFont typeface="Arial" charset="0"/>
        <a:buChar char="•"/>
        <a:defRPr sz="2400">
          <a:solidFill>
            <a:srgbClr val="575651"/>
          </a:solidFill>
          <a:latin typeface="+mn-lt"/>
          <a:ea typeface="+mn-ea"/>
          <a:cs typeface="+mn-cs"/>
        </a:defRPr>
      </a:lvl4pPr>
      <a:lvl5pPr marL="190500" indent="-190500" algn="l" rtl="0" eaLnBrk="0" fontAlgn="base" hangingPunct="0">
        <a:spcBef>
          <a:spcPts val="525"/>
        </a:spcBef>
        <a:spcAft>
          <a:spcPts val="600"/>
        </a:spcAft>
        <a:buSzPct val="75000"/>
        <a:buFont typeface="Arial" charset="0"/>
        <a:buChar char="•"/>
        <a:defRPr sz="2400">
          <a:solidFill>
            <a:srgbClr val="57565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-108" charset="0"/>
        <a:buChar char="•"/>
        <a:defRPr>
          <a:solidFill>
            <a:srgbClr val="57565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-108" charset="0"/>
        <a:buChar char="•"/>
        <a:defRPr>
          <a:solidFill>
            <a:srgbClr val="57565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-108" charset="0"/>
        <a:buChar char="•"/>
        <a:defRPr>
          <a:solidFill>
            <a:srgbClr val="57565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-108" charset="0"/>
        <a:buChar char="•"/>
        <a:defRPr>
          <a:solidFill>
            <a:srgbClr val="57565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learnandearnpd.org/resources/activity-templates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2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uma2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909582"/>
            <a:ext cx="1449992" cy="71981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2931293"/>
            <a:ext cx="9144000" cy="2021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tx1"/>
                </a:solidFill>
                <a:latin typeface="Arial"/>
                <a:cs typeface="Arial"/>
              </a:rPr>
              <a:t>Professional Development 101 </a:t>
            </a: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Summer 2015</a:t>
            </a:r>
          </a:p>
          <a:p>
            <a:pPr algn="ctr"/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0104" y="6505545"/>
            <a:ext cx="1149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© LUMA Institute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3RWIB logo_NoBG_Large_DkBlu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172200"/>
            <a:ext cx="1536384" cy="304800"/>
          </a:xfrm>
          <a:prstGeom prst="rect">
            <a:avLst/>
          </a:prstGeom>
        </p:spPr>
      </p:pic>
      <p:pic>
        <p:nvPicPr>
          <p:cNvPr id="9" name="Picture 8" descr="LearnEarn_Logo_v2_NoB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721493"/>
            <a:ext cx="2362200" cy="2295120"/>
          </a:xfrm>
          <a:prstGeom prst="rect">
            <a:avLst/>
          </a:prstGeom>
        </p:spPr>
      </p:pic>
      <p:pic>
        <p:nvPicPr>
          <p:cNvPr id="11" name="Picture 10" descr="Allegheny_logo_v1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91200"/>
            <a:ext cx="1066800" cy="1066800"/>
          </a:xfrm>
          <a:prstGeom prst="rect">
            <a:avLst/>
          </a:prstGeom>
        </p:spPr>
      </p:pic>
      <p:pic>
        <p:nvPicPr>
          <p:cNvPr id="12" name="Picture 11" descr="Bettis_logo_v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9" t="30878" r="17364" b="32413"/>
          <a:stretch/>
        </p:blipFill>
        <p:spPr>
          <a:xfrm>
            <a:off x="4953000" y="6076117"/>
            <a:ext cx="906841" cy="477083"/>
          </a:xfrm>
          <a:prstGeom prst="rect">
            <a:avLst/>
          </a:prstGeom>
        </p:spPr>
      </p:pic>
      <p:pic>
        <p:nvPicPr>
          <p:cNvPr id="13" name="Picture 12" descr="Pittsburgh_logo_v1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0" b="33333"/>
          <a:stretch/>
        </p:blipFill>
        <p:spPr>
          <a:xfrm>
            <a:off x="152400" y="6019800"/>
            <a:ext cx="1611246" cy="51232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228600" y="58674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7543800" y="58674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185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I: Introduction </a:t>
            </a:r>
            <a:r>
              <a:rPr lang="en-US" dirty="0"/>
              <a:t>| </a:t>
            </a:r>
            <a:r>
              <a:rPr lang="en-US" b="1" dirty="0">
                <a:solidFill>
                  <a:schemeClr val="tx1"/>
                </a:solidFill>
              </a:rPr>
              <a:t>Opening </a:t>
            </a:r>
            <a:r>
              <a:rPr lang="en-US" b="1" dirty="0" smtClean="0">
                <a:solidFill>
                  <a:schemeClr val="tx1"/>
                </a:solidFill>
              </a:rPr>
              <a:t>Activity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3198004" y="762000"/>
            <a:ext cx="2396" cy="541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Using the </a:t>
            </a:r>
            <a:r>
              <a:rPr lang="en-US" b="1" dirty="0">
                <a:solidFill>
                  <a:srgbClr val="000000"/>
                </a:solidFill>
              </a:rPr>
              <a:t>Value Creation</a:t>
            </a:r>
            <a:r>
              <a:rPr lang="en-US" dirty="0">
                <a:solidFill>
                  <a:srgbClr val="000000"/>
                </a:solidFill>
              </a:rPr>
              <a:t> template, think of a problem you can address at </a:t>
            </a:r>
            <a:r>
              <a:rPr lang="en-US" dirty="0" smtClean="0">
                <a:solidFill>
                  <a:srgbClr val="000000"/>
                </a:solidFill>
              </a:rPr>
              <a:t>home. Draw or describe it.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t="16013" r="66788" b="59336"/>
          <a:stretch/>
        </p:blipFill>
        <p:spPr>
          <a:xfrm>
            <a:off x="4273929" y="1825323"/>
            <a:ext cx="3651248" cy="4101703"/>
          </a:xfrm>
          <a:prstGeom prst="rect">
            <a:avLst/>
          </a:prstGeom>
        </p:spPr>
      </p:pic>
      <p:sp>
        <p:nvSpPr>
          <p:cNvPr id="8" name="Rounded Rectangle 7"/>
          <p:cNvSpPr>
            <a:spLocks noChangeAspect="1"/>
          </p:cNvSpPr>
          <p:nvPr/>
        </p:nvSpPr>
        <p:spPr bwMode="auto">
          <a:xfrm>
            <a:off x="4094021" y="1828808"/>
            <a:ext cx="3983179" cy="4200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11560" y="236220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510" r="3985" b="2919"/>
          <a:stretch/>
        </p:blipFill>
        <p:spPr>
          <a:xfrm>
            <a:off x="924773" y="2376660"/>
            <a:ext cx="1806004" cy="239633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838549" y="2684930"/>
            <a:ext cx="696091" cy="68976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79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Introduction </a:t>
            </a:r>
            <a:r>
              <a:rPr lang="en-US" dirty="0" smtClean="0"/>
              <a:t>| </a:t>
            </a:r>
            <a:r>
              <a:rPr lang="en-US" b="1" dirty="0">
                <a:solidFill>
                  <a:schemeClr val="tx1"/>
                </a:solidFill>
              </a:rPr>
              <a:t>Opening </a:t>
            </a:r>
            <a:r>
              <a:rPr lang="en-US" b="1" dirty="0" smtClean="0">
                <a:solidFill>
                  <a:schemeClr val="tx1"/>
                </a:solidFill>
              </a:rPr>
              <a:t>Activity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3198004" y="762000"/>
            <a:ext cx="2396" cy="541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think about (and capture) what you would change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1560" y="236220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4" name="Picture 13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510" r="3985" b="2919"/>
          <a:stretch/>
        </p:blipFill>
        <p:spPr>
          <a:xfrm>
            <a:off x="924773" y="2376660"/>
            <a:ext cx="1806004" cy="239633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1459219" y="2684930"/>
            <a:ext cx="696091" cy="68976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20" name="Picture 19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4" t="17546" r="33650" b="57803"/>
          <a:stretch/>
        </p:blipFill>
        <p:spPr>
          <a:xfrm>
            <a:off x="4124550" y="2088766"/>
            <a:ext cx="3943164" cy="3842113"/>
          </a:xfrm>
          <a:prstGeom prst="rect">
            <a:avLst/>
          </a:prstGeom>
        </p:spPr>
      </p:pic>
      <p:sp>
        <p:nvSpPr>
          <p:cNvPr id="31" name="Rounded Rectangle 30"/>
          <p:cNvSpPr>
            <a:spLocks noChangeAspect="1"/>
          </p:cNvSpPr>
          <p:nvPr/>
        </p:nvSpPr>
        <p:spPr bwMode="auto">
          <a:xfrm>
            <a:off x="4094021" y="1828808"/>
            <a:ext cx="3983179" cy="4200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38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Introduction | </a:t>
            </a:r>
            <a:r>
              <a:rPr lang="en-US" b="1" dirty="0">
                <a:solidFill>
                  <a:schemeClr val="tx1"/>
                </a:solidFill>
              </a:rPr>
              <a:t>Opening </a:t>
            </a:r>
            <a:r>
              <a:rPr lang="en-US" b="1" dirty="0" smtClean="0">
                <a:solidFill>
                  <a:schemeClr val="tx1"/>
                </a:solidFill>
              </a:rPr>
              <a:t>Activity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Finally, illustrate your proposed solution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11560" y="236220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3" name="Picture 12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510" r="3985" b="2919"/>
          <a:stretch/>
        </p:blipFill>
        <p:spPr>
          <a:xfrm>
            <a:off x="924773" y="2376660"/>
            <a:ext cx="1806004" cy="239633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 bwMode="auto">
          <a:xfrm>
            <a:off x="2101599" y="2684930"/>
            <a:ext cx="696091" cy="68976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9" name="Picture 18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4" t="17546" r="3975" b="58899"/>
          <a:stretch/>
        </p:blipFill>
        <p:spPr>
          <a:xfrm>
            <a:off x="4387283" y="2143044"/>
            <a:ext cx="3488513" cy="3671284"/>
          </a:xfrm>
          <a:prstGeom prst="rect">
            <a:avLst/>
          </a:prstGeom>
        </p:spPr>
      </p:pic>
      <p:sp>
        <p:nvSpPr>
          <p:cNvPr id="21" name="Rounded Rectangle 20"/>
          <p:cNvSpPr>
            <a:spLocks noChangeAspect="1"/>
          </p:cNvSpPr>
          <p:nvPr/>
        </p:nvSpPr>
        <p:spPr bwMode="auto">
          <a:xfrm>
            <a:off x="4094021" y="1828808"/>
            <a:ext cx="3983179" cy="4200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90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Introduction | </a:t>
            </a:r>
            <a:r>
              <a:rPr lang="en-US" b="1" dirty="0">
                <a:solidFill>
                  <a:schemeClr val="tx1"/>
                </a:solidFill>
              </a:rPr>
              <a:t>Opening </a:t>
            </a:r>
            <a:r>
              <a:rPr lang="en-US" b="1" dirty="0" smtClean="0">
                <a:solidFill>
                  <a:schemeClr val="tx1"/>
                </a:solidFill>
              </a:rPr>
              <a:t>Activity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3198004" y="762000"/>
            <a:ext cx="2396" cy="5410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Repeat this process for “school,” “neighborhood”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40645" r="3985" b="10716"/>
          <a:stretch/>
        </p:blipFill>
        <p:spPr>
          <a:xfrm>
            <a:off x="2877071" y="1747745"/>
            <a:ext cx="5618678" cy="38754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00085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9" name="Picture 8" descr="01_PD101_value_cre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510" r="3985" b="2919"/>
          <a:stretch/>
        </p:blipFill>
        <p:spPr>
          <a:xfrm>
            <a:off x="413298" y="2362200"/>
            <a:ext cx="1806004" cy="239633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294509" y="3276600"/>
            <a:ext cx="2024271" cy="133701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678096" y="1613714"/>
            <a:ext cx="5954643" cy="4188550"/>
          </a:xfrm>
          <a:prstGeom prst="roundRect">
            <a:avLst>
              <a:gd name="adj" fmla="val 10788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622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Introduction </a:t>
            </a:r>
            <a:r>
              <a:rPr lang="en-US" dirty="0" smtClean="0"/>
              <a:t>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ll_templates_examples 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7853" r="8012" b="16297"/>
          <a:stretch/>
        </p:blipFill>
        <p:spPr>
          <a:xfrm>
            <a:off x="2286000" y="894080"/>
            <a:ext cx="4418052" cy="5212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62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eechBubbl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777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549400" y="4267200"/>
            <a:ext cx="327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b="1" dirty="0" smtClean="0">
                <a:solidFill>
                  <a:srgbClr val="FFFFFF"/>
                </a:solidFill>
                <a:latin typeface="Arial" pitchFamily="-108" charset="0"/>
                <a:ea typeface="Arial Bold" charset="0"/>
                <a:cs typeface="Arial Bold" charset="0"/>
              </a:rPr>
              <a:t>HERB </a:t>
            </a:r>
            <a:r>
              <a:rPr lang="en-US" sz="1000" b="1" dirty="0">
                <a:solidFill>
                  <a:srgbClr val="FFFFFF"/>
                </a:solidFill>
                <a:latin typeface="Arial" pitchFamily="-108" charset="0"/>
                <a:ea typeface="Arial Bold" charset="0"/>
                <a:cs typeface="Arial Bold" charset="0"/>
              </a:rPr>
              <a:t>SIMON</a:t>
            </a:r>
            <a:endParaRPr lang="en-US" sz="1000" b="1" dirty="0" smtClean="0">
              <a:solidFill>
                <a:srgbClr val="FFFFFF"/>
              </a:solidFill>
              <a:latin typeface="Arial" pitchFamily="-108" charset="0"/>
              <a:ea typeface="Arial Bold" charset="0"/>
              <a:cs typeface="Arial Bold" charset="0"/>
            </a:endParaRPr>
          </a:p>
          <a:p>
            <a:r>
              <a:rPr lang="en-US" sz="1000" dirty="0" smtClean="0">
                <a:solidFill>
                  <a:srgbClr val="FFFFFF"/>
                </a:solidFill>
                <a:latin typeface="Arial" pitchFamily="-108" charset="0"/>
                <a:ea typeface="Arial Bold" charset="0"/>
                <a:cs typeface="Arial Bold" charset="0"/>
              </a:rPr>
              <a:t>Nobel Prize Winner in Economics</a:t>
            </a:r>
            <a:endParaRPr lang="en-US" sz="1000" dirty="0">
              <a:solidFill>
                <a:srgbClr val="FFFFFF"/>
              </a:solidFill>
              <a:latin typeface="Arial" pitchFamily="-108" charset="0"/>
              <a:ea typeface="Arial Bold" charset="0"/>
              <a:cs typeface="Arial Bold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524000" y="1600200"/>
            <a:ext cx="6019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525"/>
              </a:spcBef>
              <a:spcAft>
                <a:spcPts val="10200"/>
              </a:spcAft>
              <a:buSzPct val="75000"/>
              <a:buFont typeface="Arial" pitchFamily="-107" charset="0"/>
              <a:buNone/>
              <a:defRPr/>
            </a:pPr>
            <a:r>
              <a:rPr lang="en-US" sz="3200" i="1" kern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“Everyone designs who devises courses of action aimed at changing existing situations into preferred ones.”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Introduction </a:t>
            </a:r>
            <a:r>
              <a:rPr lang="en-US" dirty="0" smtClean="0">
                <a:solidFill>
                  <a:schemeClr val="tx1"/>
                </a:solidFill>
              </a:rPr>
              <a:t>| </a:t>
            </a:r>
            <a:r>
              <a:rPr lang="en-US" b="1" dirty="0">
                <a:solidFill>
                  <a:schemeClr val="tx1"/>
                </a:solidFill>
              </a:rPr>
              <a:t>Opening </a:t>
            </a:r>
            <a:r>
              <a:rPr lang="en-US" b="1" dirty="0" smtClean="0">
                <a:solidFill>
                  <a:schemeClr val="tx1"/>
                </a:solidFill>
              </a:rPr>
              <a:t>Activity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194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395654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Draw Yourself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the </a:t>
            </a:r>
            <a:r>
              <a:rPr lang="en-US" b="1" dirty="0" smtClean="0">
                <a:solidFill>
                  <a:srgbClr val="000000"/>
                </a:solidFill>
              </a:rPr>
              <a:t>Network Mapping</a:t>
            </a:r>
            <a:r>
              <a:rPr lang="en-US" dirty="0" smtClean="0">
                <a:solidFill>
                  <a:srgbClr val="000000"/>
                </a:solidFill>
              </a:rPr>
              <a:t> template, draw a sketch of yourself, write your name, and fill in the blanks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7675" r="5103" b="64503"/>
          <a:stretch/>
        </p:blipFill>
        <p:spPr>
          <a:xfrm>
            <a:off x="2994132" y="2514599"/>
            <a:ext cx="5531871" cy="22098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4400" r="5103" b="4323"/>
          <a:stretch/>
        </p:blipFill>
        <p:spPr>
          <a:xfrm>
            <a:off x="421839" y="2409379"/>
            <a:ext cx="1748271" cy="229120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04800" y="2471177"/>
            <a:ext cx="1981200" cy="76527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95600" y="2166376"/>
            <a:ext cx="5715000" cy="28956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59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Map Connections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draw and label people to whom are you connected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35150" r="5103" b="37086"/>
          <a:stretch/>
        </p:blipFill>
        <p:spPr>
          <a:xfrm>
            <a:off x="3048000" y="2442923"/>
            <a:ext cx="5531871" cy="2205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9" name="Picture 8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4400" r="5103" b="4323"/>
          <a:stretch/>
        </p:blipFill>
        <p:spPr>
          <a:xfrm>
            <a:off x="421839" y="2409379"/>
            <a:ext cx="1748271" cy="229120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04800" y="3219044"/>
            <a:ext cx="1981200" cy="76527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95600" y="2166376"/>
            <a:ext cx="5715000" cy="28956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0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Expand the 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Add more connections! Draw arrows and expand the map beyond the page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0" t="62994" r="5103" b="9809"/>
          <a:stretch/>
        </p:blipFill>
        <p:spPr>
          <a:xfrm>
            <a:off x="3448440" y="2564143"/>
            <a:ext cx="4628760" cy="2160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9" name="Picture 8" descr="02_PD101_network_mapping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4400" r="5103" b="4323"/>
          <a:stretch/>
        </p:blipFill>
        <p:spPr>
          <a:xfrm>
            <a:off x="421839" y="2409379"/>
            <a:ext cx="1748271" cy="229120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2895600" y="2166376"/>
            <a:ext cx="5715000" cy="28956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4800" y="3915492"/>
            <a:ext cx="1981200" cy="76527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40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568758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Section I: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Explore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b="1" dirty="0" smtClean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Discover the world of work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92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Expand the 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Finally, working in groups, draw connections between your network maps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09600" y="3505200"/>
            <a:ext cx="1934411" cy="2574202"/>
            <a:chOff x="1189788" y="1752600"/>
            <a:chExt cx="1891633" cy="2517275"/>
          </a:xfrm>
        </p:grpSpPr>
        <p:sp>
          <p:nvSpPr>
            <p:cNvPr id="9" name="Rectangle 8"/>
            <p:cNvSpPr/>
            <p:nvPr/>
          </p:nvSpPr>
          <p:spPr bwMode="auto">
            <a:xfrm>
              <a:off x="1189788" y="1752600"/>
              <a:ext cx="1891633" cy="25172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2" name="Picture 11" descr="02_PD101_network_mapping.jpg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" t="4077" r="5103" b="3902"/>
            <a:stretch/>
          </p:blipFill>
          <p:spPr>
            <a:xfrm>
              <a:off x="1212594" y="1801518"/>
              <a:ext cx="1845502" cy="2438400"/>
            </a:xfrm>
            <a:prstGeom prst="rect">
              <a:avLst/>
            </a:prstGeom>
          </p:spPr>
        </p:pic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629400" y="3581400"/>
            <a:ext cx="1934411" cy="2574202"/>
            <a:chOff x="1189788" y="1752600"/>
            <a:chExt cx="1891633" cy="251727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189788" y="1752600"/>
              <a:ext cx="1891633" cy="25172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9" name="Picture 18" descr="02_PD101_network_mapping.jpg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" t="4077" r="5103" b="3902"/>
            <a:stretch/>
          </p:blipFill>
          <p:spPr>
            <a:xfrm>
              <a:off x="1212594" y="1801518"/>
              <a:ext cx="1845502" cy="2438400"/>
            </a:xfrm>
            <a:prstGeom prst="rect">
              <a:avLst/>
            </a:prstGeom>
          </p:spPr>
        </p:pic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3551989" y="1447800"/>
            <a:ext cx="1934411" cy="2574202"/>
            <a:chOff x="1189788" y="1752600"/>
            <a:chExt cx="1891633" cy="251727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1189788" y="1752600"/>
              <a:ext cx="1891633" cy="25172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22" name="Picture 21" descr="02_PD101_network_mapping.jpg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" t="4077" r="5103" b="3902"/>
            <a:stretch/>
          </p:blipFill>
          <p:spPr>
            <a:xfrm>
              <a:off x="1212594" y="1801518"/>
              <a:ext cx="1845502" cy="2438400"/>
            </a:xfrm>
            <a:prstGeom prst="rect">
              <a:avLst/>
            </a:prstGeom>
          </p:spPr>
        </p:pic>
      </p:grpSp>
      <p:sp>
        <p:nvSpPr>
          <p:cNvPr id="5" name="Bent Arrow 4"/>
          <p:cNvSpPr/>
          <p:nvPr/>
        </p:nvSpPr>
        <p:spPr>
          <a:xfrm rot="5400000">
            <a:off x="5981700" y="2552700"/>
            <a:ext cx="762000" cy="2514600"/>
          </a:xfrm>
          <a:prstGeom prst="bentArrow">
            <a:avLst>
              <a:gd name="adj1" fmla="val 473"/>
              <a:gd name="adj2" fmla="val 3745"/>
              <a:gd name="adj3" fmla="val 4834"/>
              <a:gd name="adj4" fmla="val 43179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3" name="Bent Arrow 22"/>
          <p:cNvSpPr/>
          <p:nvPr/>
        </p:nvSpPr>
        <p:spPr>
          <a:xfrm rot="5400000" flipV="1">
            <a:off x="2019300" y="2247900"/>
            <a:ext cx="1295400" cy="2286000"/>
          </a:xfrm>
          <a:prstGeom prst="bentArrow">
            <a:avLst>
              <a:gd name="adj1" fmla="val 473"/>
              <a:gd name="adj2" fmla="val 3745"/>
              <a:gd name="adj3" fmla="val 4834"/>
              <a:gd name="adj4" fmla="val 27663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4" name="Bent Arrow 23"/>
          <p:cNvSpPr/>
          <p:nvPr/>
        </p:nvSpPr>
        <p:spPr>
          <a:xfrm rot="16200000" flipV="1">
            <a:off x="2095500" y="2324100"/>
            <a:ext cx="2057400" cy="2895600"/>
          </a:xfrm>
          <a:prstGeom prst="bentArrow">
            <a:avLst>
              <a:gd name="adj1" fmla="val 0"/>
              <a:gd name="adj2" fmla="val 2634"/>
              <a:gd name="adj3" fmla="val 3945"/>
              <a:gd name="adj4" fmla="val 27663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7" name="U-Turn Arrow 6"/>
          <p:cNvSpPr/>
          <p:nvPr/>
        </p:nvSpPr>
        <p:spPr>
          <a:xfrm flipH="1">
            <a:off x="2057400" y="5029200"/>
            <a:ext cx="6096000" cy="609600"/>
          </a:xfrm>
          <a:prstGeom prst="uturnArrow">
            <a:avLst>
              <a:gd name="adj1" fmla="val 0"/>
              <a:gd name="adj2" fmla="val 5379"/>
              <a:gd name="adj3" fmla="val 6470"/>
              <a:gd name="adj4" fmla="val 36256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26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ll_templates_examples 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7851" r="8741" b="15704"/>
          <a:stretch/>
        </p:blipFill>
        <p:spPr>
          <a:xfrm>
            <a:off x="2438400" y="883920"/>
            <a:ext cx="4282794" cy="5212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351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I: Mapping </a:t>
            </a:r>
            <a:r>
              <a:rPr lang="en-US" dirty="0"/>
              <a:t>Relational Networks | </a:t>
            </a:r>
            <a:r>
              <a:rPr lang="en-US" b="1" dirty="0" smtClean="0">
                <a:solidFill>
                  <a:schemeClr val="tx1"/>
                </a:solidFill>
              </a:rPr>
              <a:t>Tips for Building Your 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brief chat on…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SpeechBubble.jp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>
            <a:off x="1304636" y="1524000"/>
            <a:ext cx="6604000" cy="43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24000" y="1697183"/>
            <a:ext cx="6019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r>
              <a:rPr lang="en-US" sz="6000" kern="0" dirty="0" smtClean="0">
                <a:latin typeface="+mn-lt"/>
                <a:ea typeface="+mn-ea"/>
                <a:cs typeface="+mn-cs"/>
              </a:rPr>
              <a:t>Tips for building your network.</a:t>
            </a:r>
            <a:endParaRPr lang="en-US" sz="6000" kern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68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Ladder of Production and Marketing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the </a:t>
            </a:r>
            <a:r>
              <a:rPr lang="en-US" b="1" dirty="0" smtClean="0">
                <a:solidFill>
                  <a:srgbClr val="000000"/>
                </a:solidFill>
              </a:rPr>
              <a:t>Ladder of Production and Marketing</a:t>
            </a:r>
            <a:r>
              <a:rPr lang="en-US" dirty="0" smtClean="0">
                <a:solidFill>
                  <a:srgbClr val="000000"/>
                </a:solidFill>
              </a:rPr>
              <a:t> template, choose a product you enjoy or would love to be able to make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04800" y="3352801"/>
            <a:ext cx="1295400" cy="3902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3_PD101_ladder_production_market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4049" r="4503" b="4049"/>
          <a:stretch/>
        </p:blipFill>
        <p:spPr>
          <a:xfrm>
            <a:off x="386547" y="2375848"/>
            <a:ext cx="1828800" cy="239147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2895600" y="2166376"/>
            <a:ext cx="5715000" cy="28956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2" name="Picture 11" descr="03_PD101_ladder_production_market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44919" r="36951" b="46543"/>
          <a:stretch/>
        </p:blipFill>
        <p:spPr>
          <a:xfrm>
            <a:off x="2786620" y="3113060"/>
            <a:ext cx="547999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Ladder of Production and Marketing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Work your way down the ladder, one rung at a time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3" name="Picture 12" descr="03_PD101_ladder_production_market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4049" r="4503" b="4049"/>
          <a:stretch/>
        </p:blipFill>
        <p:spPr>
          <a:xfrm>
            <a:off x="386547" y="2375848"/>
            <a:ext cx="1828800" cy="239147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38600" y="2035480"/>
            <a:ext cx="3570771" cy="3230378"/>
            <a:chOff x="4038600" y="2057400"/>
            <a:chExt cx="3570771" cy="3230378"/>
          </a:xfrm>
        </p:grpSpPr>
        <p:pic>
          <p:nvPicPr>
            <p:cNvPr id="10" name="Picture 9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3" t="53127" r="37670" b="11096"/>
            <a:stretch/>
          </p:blipFill>
          <p:spPr>
            <a:xfrm>
              <a:off x="4038600" y="2057400"/>
              <a:ext cx="3429000" cy="3230378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6632419" y="2138545"/>
              <a:ext cx="976952" cy="455934"/>
            </a:xfrm>
            <a:custGeom>
              <a:avLst/>
              <a:gdLst>
                <a:gd name="connsiteX0" fmla="*/ 0 w 976952"/>
                <a:gd name="connsiteY0" fmla="*/ 0 h 455934"/>
                <a:gd name="connsiteX1" fmla="*/ 10855 w 976952"/>
                <a:gd name="connsiteY1" fmla="*/ 455934 h 455934"/>
                <a:gd name="connsiteX2" fmla="*/ 976952 w 976952"/>
                <a:gd name="connsiteY2" fmla="*/ 455934 h 455934"/>
                <a:gd name="connsiteX3" fmla="*/ 976952 w 976952"/>
                <a:gd name="connsiteY3" fmla="*/ 43423 h 455934"/>
                <a:gd name="connsiteX4" fmla="*/ 0 w 976952"/>
                <a:gd name="connsiteY4" fmla="*/ 0 h 45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952" h="455934">
                  <a:moveTo>
                    <a:pt x="0" y="0"/>
                  </a:moveTo>
                  <a:lnTo>
                    <a:pt x="10855" y="455934"/>
                  </a:lnTo>
                  <a:lnTo>
                    <a:pt x="976952" y="455934"/>
                  </a:lnTo>
                  <a:lnTo>
                    <a:pt x="976952" y="43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15" name="Rounded Rectangle 14"/>
          <p:cNvSpPr/>
          <p:nvPr/>
        </p:nvSpPr>
        <p:spPr bwMode="auto">
          <a:xfrm>
            <a:off x="304800" y="3626682"/>
            <a:ext cx="1295400" cy="9652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69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>
                <a:solidFill>
                  <a:schemeClr val="tx1"/>
                </a:solidFill>
              </a:rPr>
              <a:t>Ladder of Production and Marketing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work your way up the ladder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0" name="Picture 9" descr="03_PD101_ladder_production_market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4049" r="4503" b="4049"/>
          <a:stretch/>
        </p:blipFill>
        <p:spPr>
          <a:xfrm>
            <a:off x="386547" y="2375848"/>
            <a:ext cx="1828800" cy="239147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304800" y="2460112"/>
            <a:ext cx="1295400" cy="9652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38600" y="2041401"/>
            <a:ext cx="3733800" cy="3216400"/>
            <a:chOff x="4038600" y="2041401"/>
            <a:chExt cx="3733800" cy="3216400"/>
          </a:xfrm>
        </p:grpSpPr>
        <p:pic>
          <p:nvPicPr>
            <p:cNvPr id="12" name="Picture 11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4" t="10205" r="37325" b="54569"/>
            <a:stretch/>
          </p:blipFill>
          <p:spPr>
            <a:xfrm>
              <a:off x="4038600" y="2041401"/>
              <a:ext cx="3505200" cy="3216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705600" y="4724400"/>
              <a:ext cx="1066800" cy="4572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91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>
                <a:solidFill>
                  <a:schemeClr val="tx1"/>
                </a:solidFill>
              </a:rPr>
              <a:t>Ladder of Production and Marketing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Identify specific jobs that match up with each rung of the ladder; highlight the rung that most interests you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89786" y="1618226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8" name="Picture 7" descr="03_PD101_ladder_production_market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1" r="4503" b="3610"/>
          <a:stretch/>
        </p:blipFill>
        <p:spPr>
          <a:xfrm>
            <a:off x="2819401" y="1458211"/>
            <a:ext cx="3498818" cy="46642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5105399" y="1863357"/>
            <a:ext cx="1295401" cy="396239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578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ll_templates_examples 3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t="7878" r="8829" b="16265"/>
          <a:stretch/>
        </p:blipFill>
        <p:spPr>
          <a:xfrm>
            <a:off x="2459278" y="955290"/>
            <a:ext cx="4322522" cy="5210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818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 smtClean="0">
                <a:solidFill>
                  <a:schemeClr val="tx1"/>
                </a:solidFill>
              </a:rPr>
              <a:t>Tips for Finding Work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brief chat on…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SpeechBubble.jp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>
            <a:off x="1304636" y="1524000"/>
            <a:ext cx="6604000" cy="43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0" y="1697183"/>
            <a:ext cx="6019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r>
              <a:rPr lang="en-US" sz="6000" kern="0" dirty="0" smtClean="0">
                <a:latin typeface="+mn-lt"/>
                <a:ea typeface="+mn-ea"/>
                <a:cs typeface="+mn-cs"/>
              </a:rPr>
              <a:t>Tips for finding work.</a:t>
            </a:r>
            <a:endParaRPr lang="en-US" sz="6000" kern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53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rgbClr val="59595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Section I: Mapping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Relational Networks </a:t>
            </a:r>
            <a:r>
              <a:rPr lang="en-US" dirty="0">
                <a:solidFill>
                  <a:schemeClr val="bg1"/>
                </a:solidFill>
              </a:rPr>
              <a:t>| </a:t>
            </a:r>
            <a:r>
              <a:rPr lang="en-US" b="1" dirty="0" smtClean="0">
                <a:solidFill>
                  <a:schemeClr val="bg1"/>
                </a:solidFill>
              </a:rPr>
              <a:t>Closing Remarks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57200" y="1600200"/>
            <a:ext cx="8001000" cy="309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did you learn about the types of work in the world?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Was </a:t>
            </a:r>
            <a:r>
              <a:rPr lang="en-US" sz="2800" dirty="0">
                <a:solidFill>
                  <a:schemeClr val="bg1"/>
                </a:solidFill>
              </a:rPr>
              <a:t>anything surprising to you?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How </a:t>
            </a:r>
            <a:r>
              <a:rPr lang="en-US" sz="2800" dirty="0">
                <a:solidFill>
                  <a:schemeClr val="bg1"/>
                </a:solidFill>
              </a:rPr>
              <a:t>could you add value to your </a:t>
            </a:r>
            <a:r>
              <a:rPr lang="en-US" sz="2800" i="1" dirty="0">
                <a:solidFill>
                  <a:schemeClr val="bg1"/>
                </a:solidFill>
              </a:rPr>
              <a:t>Network Map </a:t>
            </a:r>
            <a:r>
              <a:rPr lang="en-US" sz="2800" dirty="0">
                <a:solidFill>
                  <a:schemeClr val="bg1"/>
                </a:solidFill>
              </a:rPr>
              <a:t>or </a:t>
            </a:r>
            <a:r>
              <a:rPr lang="en-US" sz="2800" i="1" dirty="0">
                <a:solidFill>
                  <a:schemeClr val="bg1"/>
                </a:solidFill>
              </a:rPr>
              <a:t>Ladder of Production and Marketing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346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568758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Section I: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Explore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b="1" dirty="0" smtClean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Discover the world of work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Section </a:t>
            </a: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II:</a:t>
            </a: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Experience</a:t>
            </a:r>
            <a:endParaRPr lang="en-US" sz="4400" b="1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Build your personal toolkit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65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5075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Identify the Roses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the </a:t>
            </a:r>
            <a:r>
              <a:rPr lang="en-US" b="1" dirty="0" smtClean="0">
                <a:solidFill>
                  <a:srgbClr val="000000"/>
                </a:solidFill>
              </a:rPr>
              <a:t>Attribute Analysis</a:t>
            </a:r>
            <a:r>
              <a:rPr lang="en-US" dirty="0" smtClean="0">
                <a:solidFill>
                  <a:srgbClr val="000000"/>
                </a:solidFill>
              </a:rPr>
              <a:t> template, identify (and draw) your positive attributes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05239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819400" y="1828800"/>
            <a:ext cx="1295400" cy="396239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4_PD101_attribute_analysi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4214" r="5000" b="3166"/>
          <a:stretch/>
        </p:blipFill>
        <p:spPr>
          <a:xfrm>
            <a:off x="2895600" y="1657629"/>
            <a:ext cx="3393653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7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Watch the Thorns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identify (and draw) your negative attributes and struggles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05239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4_PD101_attribute_analysi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4214" r="5000" b="3166"/>
          <a:stretch/>
        </p:blipFill>
        <p:spPr>
          <a:xfrm>
            <a:off x="2895600" y="1657629"/>
            <a:ext cx="3393653" cy="445769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181600" y="1828800"/>
            <a:ext cx="1219200" cy="396239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76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</a:t>
            </a:r>
            <a:r>
              <a:rPr lang="en-US" dirty="0"/>
              <a:t>: Attribute Analysis  </a:t>
            </a:r>
            <a:r>
              <a:rPr lang="en-US" dirty="0" smtClean="0"/>
              <a:t>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ll_templates_examples 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t="7595" r="8624" b="16267"/>
          <a:stretch/>
        </p:blipFill>
        <p:spPr>
          <a:xfrm>
            <a:off x="2385300" y="914400"/>
            <a:ext cx="4312734" cy="5212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51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Plan for Growth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the </a:t>
            </a:r>
            <a:r>
              <a:rPr lang="en-US" b="1" dirty="0" smtClean="0">
                <a:solidFill>
                  <a:srgbClr val="000000"/>
                </a:solidFill>
              </a:rPr>
              <a:t>Attribute Growth </a:t>
            </a:r>
            <a:r>
              <a:rPr lang="en-US" dirty="0" smtClean="0">
                <a:solidFill>
                  <a:srgbClr val="000000"/>
                </a:solidFill>
              </a:rPr>
              <a:t>template, identify possible points of improvement and growth for each attribute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05239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3" name="Picture 2" descr="05_PD101_attribute_grow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5" y="1458240"/>
            <a:ext cx="3730752" cy="48280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2895600" y="2286000"/>
            <a:ext cx="3429000" cy="3482109"/>
          </a:xfrm>
          <a:prstGeom prst="roundRect">
            <a:avLst>
              <a:gd name="adj" fmla="val 7716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831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ll_templates_examples 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7915" r="9033" b="16581"/>
          <a:stretch/>
        </p:blipFill>
        <p:spPr>
          <a:xfrm>
            <a:off x="2460437" y="966666"/>
            <a:ext cx="4321363" cy="5205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43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Tips for Personal Improvement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brief chat on…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SpeechBubble.jp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>
            <a:off x="1304636" y="1524000"/>
            <a:ext cx="6604000" cy="43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0" y="1697183"/>
            <a:ext cx="6019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r>
              <a:rPr lang="en-US" sz="6000" kern="0" dirty="0" smtClean="0">
                <a:latin typeface="+mn-lt"/>
                <a:ea typeface="+mn-ea"/>
                <a:cs typeface="+mn-cs"/>
              </a:rPr>
              <a:t>Tips for personal improvement.</a:t>
            </a:r>
            <a:endParaRPr lang="en-US" sz="6000" kern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190146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Résumé </a:t>
            </a:r>
            <a:r>
              <a:rPr lang="en-US" dirty="0"/>
              <a:t>by </a:t>
            </a:r>
            <a:r>
              <a:rPr lang="en-US" dirty="0" smtClean="0"/>
              <a:t>Design </a:t>
            </a:r>
            <a:r>
              <a:rPr lang="en-US" dirty="0"/>
              <a:t>| </a:t>
            </a:r>
            <a:r>
              <a:rPr lang="en-US" b="1" dirty="0" smtClean="0">
                <a:solidFill>
                  <a:schemeClr val="tx1"/>
                </a:solidFill>
              </a:rPr>
              <a:t>Consider the Reader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Using the </a:t>
            </a:r>
            <a:r>
              <a:rPr lang="en-US" b="1" dirty="0" smtClean="0">
                <a:solidFill>
                  <a:srgbClr val="000000"/>
                </a:solidFill>
              </a:rPr>
              <a:t>Reader-Centered Résumé </a:t>
            </a:r>
            <a:r>
              <a:rPr lang="en-US" dirty="0" smtClean="0">
                <a:solidFill>
                  <a:srgbClr val="000000"/>
                </a:solidFill>
              </a:rPr>
              <a:t>template</a:t>
            </a:r>
            <a:r>
              <a:rPr lang="en-US" dirty="0">
                <a:solidFill>
                  <a:srgbClr val="000000"/>
                </a:solidFill>
              </a:rPr>
              <a:t>, identify </a:t>
            </a:r>
            <a:r>
              <a:rPr lang="en-US" dirty="0" smtClean="0">
                <a:solidFill>
                  <a:srgbClr val="000000"/>
                </a:solidFill>
              </a:rPr>
              <a:t>your work goal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4894" r="3428" b="74173"/>
          <a:stretch/>
        </p:blipFill>
        <p:spPr>
          <a:xfrm>
            <a:off x="3592255" y="3178688"/>
            <a:ext cx="4954887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909020" y="2358597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858312" y="2594481"/>
            <a:ext cx="1961088" cy="4098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 bwMode="auto">
          <a:xfrm>
            <a:off x="3429000" y="2514600"/>
            <a:ext cx="5181599" cy="22098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8" name="Picture 17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28" b="4257"/>
          <a:stretch/>
        </p:blipFill>
        <p:spPr>
          <a:xfrm>
            <a:off x="819329" y="2272258"/>
            <a:ext cx="1945796" cy="24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Consider 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Why are you writing this résumé? What are its goals? Write down your response in the given box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6242" r="49844" b="42980"/>
          <a:stretch/>
        </p:blipFill>
        <p:spPr>
          <a:xfrm>
            <a:off x="4458422" y="2362200"/>
            <a:ext cx="3251191" cy="2840736"/>
          </a:xfrm>
          <a:prstGeom prst="rect">
            <a:avLst/>
          </a:prstGeom>
        </p:spPr>
      </p:pic>
      <p:sp>
        <p:nvSpPr>
          <p:cNvPr id="13" name="Rounded Rectangle 12"/>
          <p:cNvSpPr>
            <a:spLocks noChangeAspect="1"/>
          </p:cNvSpPr>
          <p:nvPr/>
        </p:nvSpPr>
        <p:spPr bwMode="auto">
          <a:xfrm>
            <a:off x="4094021" y="1905000"/>
            <a:ext cx="3983179" cy="381914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19329" y="2272258"/>
            <a:ext cx="1945796" cy="2524738"/>
            <a:chOff x="291309" y="2261402"/>
            <a:chExt cx="1945796" cy="252473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381000" y="2347741"/>
              <a:ext cx="1831640" cy="24383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357720" y="2922060"/>
              <a:ext cx="970488" cy="676273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23" name="Picture 22" descr="06_PD101_reader_centered_resum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428" b="4257"/>
            <a:stretch/>
          </p:blipFill>
          <p:spPr>
            <a:xfrm>
              <a:off x="291309" y="2261402"/>
              <a:ext cx="1945796" cy="2496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852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568758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Section I: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Explore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b="1" dirty="0" smtClean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Discover the world of work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Section </a:t>
            </a: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II:</a:t>
            </a: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Experience</a:t>
            </a:r>
            <a:endParaRPr lang="en-US" sz="4400" b="1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Build your personal toolkit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Section </a:t>
            </a:r>
            <a:r>
              <a:rPr lang="en-US" sz="4400" dirty="0" smtClean="0">
                <a:solidFill>
                  <a:srgbClr val="262626"/>
                </a:solidFill>
                <a:latin typeface="Arial"/>
                <a:cs typeface="Arial"/>
              </a:rPr>
              <a:t>III:</a:t>
            </a:r>
            <a:r>
              <a:rPr lang="en-US" sz="4400" dirty="0">
                <a:solidFill>
                  <a:srgbClr val="262626"/>
                </a:solidFill>
                <a:latin typeface="Arial"/>
                <a:cs typeface="Arial"/>
              </a:rPr>
              <a:t>	</a:t>
            </a:r>
            <a:r>
              <a:rPr lang="en-US" sz="4400" b="1" dirty="0" smtClean="0">
                <a:solidFill>
                  <a:srgbClr val="262626"/>
                </a:solidFill>
                <a:latin typeface="Arial"/>
                <a:cs typeface="Arial"/>
              </a:rPr>
              <a:t>Imagine</a:t>
            </a:r>
            <a:endParaRPr lang="en-US" sz="4400" b="1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>
                <a:latin typeface="Arial"/>
                <a:cs typeface="Arial"/>
              </a:rPr>
              <a:t>			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Design your future self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sz="3200" b="1" dirty="0" smtClean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49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Consider 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Who is your audience? Who will be affected if you start to work at this company?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09020" y="2358597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807090" y="2932916"/>
            <a:ext cx="970488" cy="67627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6" name="Picture 15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6" t="26104" r="4713" b="41921"/>
          <a:stretch/>
        </p:blipFill>
        <p:spPr>
          <a:xfrm>
            <a:off x="4506438" y="2359152"/>
            <a:ext cx="3188547" cy="2935224"/>
          </a:xfrm>
          <a:prstGeom prst="rect">
            <a:avLst/>
          </a:prstGeom>
        </p:spPr>
      </p:pic>
      <p:sp>
        <p:nvSpPr>
          <p:cNvPr id="17" name="Rounded Rectangle 16"/>
          <p:cNvSpPr>
            <a:spLocks noChangeAspect="1"/>
          </p:cNvSpPr>
          <p:nvPr/>
        </p:nvSpPr>
        <p:spPr bwMode="auto">
          <a:xfrm>
            <a:off x="4094021" y="1905000"/>
            <a:ext cx="3983179" cy="381914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8" name="Picture 17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28" b="4257"/>
          <a:stretch/>
        </p:blipFill>
        <p:spPr>
          <a:xfrm>
            <a:off x="819329" y="2272258"/>
            <a:ext cx="1945796" cy="24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 smtClean="0">
                <a:solidFill>
                  <a:schemeClr val="tx1"/>
                </a:solidFill>
              </a:rPr>
              <a:t>Consider </a:t>
            </a:r>
            <a:r>
              <a:rPr lang="en-US" b="1" dirty="0">
                <a:solidFill>
                  <a:schemeClr val="tx1"/>
                </a:solidFill>
              </a:rPr>
              <a:t>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What is the situation surrounding your application? Do you have an existing relationship with your employer?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09020" y="2358597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880022" y="3776103"/>
            <a:ext cx="970488" cy="67627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6" name="Picture 15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57791" r="50019" b="10932"/>
          <a:stretch/>
        </p:blipFill>
        <p:spPr>
          <a:xfrm>
            <a:off x="4463020" y="2427544"/>
            <a:ext cx="3252012" cy="2898648"/>
          </a:xfrm>
          <a:prstGeom prst="rect">
            <a:avLst/>
          </a:prstGeom>
        </p:spPr>
      </p:pic>
      <p:sp>
        <p:nvSpPr>
          <p:cNvPr id="17" name="Rounded Rectangle 16"/>
          <p:cNvSpPr>
            <a:spLocks noChangeAspect="1"/>
          </p:cNvSpPr>
          <p:nvPr/>
        </p:nvSpPr>
        <p:spPr bwMode="auto">
          <a:xfrm>
            <a:off x="4094021" y="1905000"/>
            <a:ext cx="3983179" cy="381914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8" name="Picture 17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28" b="4257"/>
          <a:stretch/>
        </p:blipFill>
        <p:spPr>
          <a:xfrm>
            <a:off x="819329" y="2272258"/>
            <a:ext cx="1945796" cy="24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Consider 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What kind of skills, education, background are they looking for?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" name="Picture 15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8" t="57653" r="4714" b="11207"/>
          <a:stretch/>
        </p:blipFill>
        <p:spPr>
          <a:xfrm>
            <a:off x="4446035" y="2362200"/>
            <a:ext cx="3272090" cy="2898648"/>
          </a:xfrm>
          <a:prstGeom prst="rect">
            <a:avLst/>
          </a:prstGeom>
        </p:spPr>
      </p:pic>
      <p:sp>
        <p:nvSpPr>
          <p:cNvPr id="17" name="Rounded Rectangle 16"/>
          <p:cNvSpPr>
            <a:spLocks noChangeAspect="1"/>
          </p:cNvSpPr>
          <p:nvPr/>
        </p:nvSpPr>
        <p:spPr bwMode="auto">
          <a:xfrm>
            <a:off x="4094021" y="1905000"/>
            <a:ext cx="3983179" cy="381914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09020" y="2358597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794422" y="3776103"/>
            <a:ext cx="970488" cy="67627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21" name="Picture 20" descr="06_PD101_reader_centered_resum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28" b="4257"/>
          <a:stretch/>
        </p:blipFill>
        <p:spPr>
          <a:xfrm>
            <a:off x="819329" y="2272258"/>
            <a:ext cx="1945796" cy="24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605935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6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7" t="7914" r="8419" b="16265"/>
          <a:stretch/>
        </p:blipFill>
        <p:spPr>
          <a:xfrm>
            <a:off x="2377706" y="838200"/>
            <a:ext cx="4327894" cy="5208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75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Résumé by Design | </a:t>
            </a:r>
            <a:r>
              <a:rPr lang="en-US" b="1" dirty="0" smtClean="0">
                <a:solidFill>
                  <a:schemeClr val="tx1"/>
                </a:solidFill>
              </a:rPr>
              <a:t>Create the Content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 the </a:t>
            </a:r>
            <a:r>
              <a:rPr lang="en-US" b="1" dirty="0" smtClean="0">
                <a:solidFill>
                  <a:srgbClr val="000000"/>
                </a:solidFill>
              </a:rPr>
              <a:t>Résumé Designer </a:t>
            </a:r>
            <a:r>
              <a:rPr lang="en-US" dirty="0" smtClean="0">
                <a:solidFill>
                  <a:srgbClr val="000000"/>
                </a:solidFill>
              </a:rPr>
              <a:t>template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provide some key information about yourself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04800" y="2563091"/>
            <a:ext cx="1981200" cy="8201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2" name="Picture 11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42"/>
          <a:stretch/>
        </p:blipFill>
        <p:spPr>
          <a:xfrm>
            <a:off x="311368" y="2279650"/>
            <a:ext cx="1968282" cy="2416235"/>
          </a:xfrm>
          <a:prstGeom prst="rect">
            <a:avLst/>
          </a:prstGeom>
        </p:spPr>
      </p:pic>
      <p:pic>
        <p:nvPicPr>
          <p:cNvPr id="11" name="Picture 10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11496" r="4219" b="57626"/>
          <a:stretch/>
        </p:blipFill>
        <p:spPr>
          <a:xfrm>
            <a:off x="2963421" y="2377369"/>
            <a:ext cx="5666322" cy="249677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Create the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capture key aspects of your work experience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04800" y="3341736"/>
            <a:ext cx="1981200" cy="71824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42"/>
          <a:stretch/>
        </p:blipFill>
        <p:spPr>
          <a:xfrm>
            <a:off x="311368" y="2279650"/>
            <a:ext cx="1968282" cy="2416235"/>
          </a:xfrm>
          <a:prstGeom prst="rect">
            <a:avLst/>
          </a:prstGeom>
        </p:spPr>
      </p:pic>
      <p:pic>
        <p:nvPicPr>
          <p:cNvPr id="12" name="Picture 11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43148" r="3873" b="30267"/>
          <a:stretch/>
        </p:blipFill>
        <p:spPr>
          <a:xfrm>
            <a:off x="2887435" y="2498557"/>
            <a:ext cx="5742307" cy="214964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73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Create the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Write down key skills you have that are relevant to the work you want to do next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42"/>
          <a:stretch/>
        </p:blipFill>
        <p:spPr>
          <a:xfrm>
            <a:off x="311368" y="2279650"/>
            <a:ext cx="1968282" cy="241623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04800" y="4027413"/>
            <a:ext cx="986948" cy="56617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2" name="Picture 11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68927" r="51999" b="11204"/>
          <a:stretch/>
        </p:blipFill>
        <p:spPr>
          <a:xfrm>
            <a:off x="3657600" y="2209800"/>
            <a:ext cx="4114800" cy="246567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297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Create the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Capture learning experiences that have prepared you for the work you want to do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0" name="Picture 9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42"/>
          <a:stretch/>
        </p:blipFill>
        <p:spPr>
          <a:xfrm>
            <a:off x="311368" y="2279650"/>
            <a:ext cx="1968282" cy="241623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285684" y="4027413"/>
            <a:ext cx="986948" cy="56617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95600" y="1905000"/>
            <a:ext cx="5715000" cy="33962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5" name="Picture 14" descr="07_PD101_resume_design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1" t="69329" r="4912" b="11071"/>
          <a:stretch/>
        </p:blipFill>
        <p:spPr>
          <a:xfrm>
            <a:off x="3581400" y="2196646"/>
            <a:ext cx="4130501" cy="2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9497" r="11900" b="20063"/>
          <a:stretch/>
        </p:blipFill>
        <p:spPr>
          <a:xfrm>
            <a:off x="2442447" y="914400"/>
            <a:ext cx="4263153" cy="5212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828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81423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164603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Get the Interview Materials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50946" y="3798960"/>
            <a:ext cx="1916054" cy="1916040"/>
            <a:chOff x="533400" y="3276600"/>
            <a:chExt cx="1916054" cy="1916040"/>
          </a:xfrm>
        </p:grpSpPr>
        <p:sp>
          <p:nvSpPr>
            <p:cNvPr id="5" name="Donut 4"/>
            <p:cNvSpPr>
              <a:spLocks noChangeAspect="1"/>
            </p:cNvSpPr>
            <p:nvPr/>
          </p:nvSpPr>
          <p:spPr bwMode="auto">
            <a:xfrm rot="15961482">
              <a:off x="795175" y="3545635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 bwMode="auto">
            <a:xfrm rot="15961482">
              <a:off x="536128" y="4207010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 rot="15961482">
              <a:off x="2272159" y="408636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 bwMode="auto">
            <a:xfrm rot="15961482">
              <a:off x="1494586" y="5015345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 rot="15961482">
              <a:off x="1373564" y="327387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 rot="15961482">
              <a:off x="735240" y="360987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 bwMode="auto">
            <a:xfrm rot="15961482">
              <a:off x="823989" y="488695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 bwMode="auto">
            <a:xfrm rot="15961482">
              <a:off x="2077081" y="4741548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 bwMode="auto">
            <a:xfrm rot="15961482">
              <a:off x="1992366" y="352251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04800" y="1837492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04800" y="232844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600" y="1761292"/>
            <a:ext cx="2032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“Interviewer” Group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9600" y="2252246"/>
            <a:ext cx="18607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“Applicant” Group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First, pair up your group with another group. One group will take on the “Interviewer” role, the other the “Applicant” role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 rot="11593674">
            <a:off x="2971800" y="2286000"/>
            <a:ext cx="1916054" cy="1916040"/>
            <a:chOff x="533400" y="3276600"/>
            <a:chExt cx="1916054" cy="1916040"/>
          </a:xfrm>
        </p:grpSpPr>
        <p:sp>
          <p:nvSpPr>
            <p:cNvPr id="83" name="Donut 82"/>
            <p:cNvSpPr>
              <a:spLocks noChangeAspect="1"/>
            </p:cNvSpPr>
            <p:nvPr/>
          </p:nvSpPr>
          <p:spPr bwMode="auto">
            <a:xfrm rot="15961482">
              <a:off x="795175" y="3545635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 bwMode="auto">
            <a:xfrm rot="15961482">
              <a:off x="536128" y="4207010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 bwMode="auto">
            <a:xfrm rot="15961482">
              <a:off x="2272159" y="408636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 rot="15961482">
              <a:off x="1494586" y="5015345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 rot="15961482">
              <a:off x="1373564" y="327387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 rot="15961482">
              <a:off x="735240" y="360987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 bwMode="auto">
            <a:xfrm rot="15961482">
              <a:off x="823989" y="488695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 bwMode="auto">
            <a:xfrm rot="15961482">
              <a:off x="2077081" y="4741548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 rot="15961482">
              <a:off x="1992366" y="352251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rot="18054187">
            <a:off x="4775621" y="4128729"/>
            <a:ext cx="1916054" cy="1916040"/>
            <a:chOff x="533400" y="3276600"/>
            <a:chExt cx="1916054" cy="1916040"/>
          </a:xfrm>
        </p:grpSpPr>
        <p:sp>
          <p:nvSpPr>
            <p:cNvPr id="93" name="Donut 92"/>
            <p:cNvSpPr>
              <a:spLocks noChangeAspect="1"/>
            </p:cNvSpPr>
            <p:nvPr/>
          </p:nvSpPr>
          <p:spPr bwMode="auto">
            <a:xfrm rot="15961482">
              <a:off x="795175" y="3545635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 bwMode="auto">
            <a:xfrm rot="15961482">
              <a:off x="536128" y="4207010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 bwMode="auto">
            <a:xfrm rot="15961482">
              <a:off x="2272159" y="408636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 rot="15961482">
              <a:off x="1494586" y="5015345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 rot="15961482">
              <a:off x="1373564" y="327387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 rot="15961482">
              <a:off x="735240" y="360987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 bwMode="auto">
            <a:xfrm rot="15961482">
              <a:off x="823989" y="488695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 bwMode="auto">
            <a:xfrm rot="15961482">
              <a:off x="2077081" y="4741548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 bwMode="auto">
            <a:xfrm rot="15961482">
              <a:off x="1992366" y="352251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 rot="3645073">
            <a:off x="6289547" y="2286000"/>
            <a:ext cx="1916054" cy="1916040"/>
            <a:chOff x="533400" y="3276600"/>
            <a:chExt cx="1916054" cy="1916040"/>
          </a:xfrm>
        </p:grpSpPr>
        <p:sp>
          <p:nvSpPr>
            <p:cNvPr id="103" name="Donut 102"/>
            <p:cNvSpPr>
              <a:spLocks noChangeAspect="1"/>
            </p:cNvSpPr>
            <p:nvPr/>
          </p:nvSpPr>
          <p:spPr bwMode="auto">
            <a:xfrm rot="15961482">
              <a:off x="795175" y="3545635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 bwMode="auto">
            <a:xfrm rot="15961482">
              <a:off x="536128" y="4207010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 bwMode="auto">
            <a:xfrm rot="15961482">
              <a:off x="2272159" y="408636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 bwMode="auto">
            <a:xfrm rot="15961482">
              <a:off x="1494586" y="5015345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 bwMode="auto">
            <a:xfrm rot="15961482">
              <a:off x="1373564" y="327387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 bwMode="auto">
            <a:xfrm rot="15961482">
              <a:off x="735240" y="360987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 bwMode="auto">
            <a:xfrm rot="15961482">
              <a:off x="823989" y="4886959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 bwMode="auto">
            <a:xfrm rot="15961482">
              <a:off x="2077081" y="4741548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 bwMode="auto">
            <a:xfrm rot="15961482">
              <a:off x="1992366" y="352251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27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Prepare for the Interview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“Interviewer” groups: review the </a:t>
            </a:r>
            <a:r>
              <a:rPr lang="en-US" b="1" dirty="0" smtClean="0">
                <a:solidFill>
                  <a:srgbClr val="000000"/>
                </a:solidFill>
              </a:rPr>
              <a:t>Interviewer Persona </a:t>
            </a:r>
            <a:r>
              <a:rPr lang="en-US" dirty="0" smtClean="0">
                <a:solidFill>
                  <a:srgbClr val="000000"/>
                </a:solidFill>
              </a:rPr>
              <a:t>template, and give your interviewer a name and a face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5" name="Picture 4" descr="08_PD101_interviewer_person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"/>
          <a:stretch/>
        </p:blipFill>
        <p:spPr>
          <a:xfrm>
            <a:off x="294216" y="2286001"/>
            <a:ext cx="1933575" cy="25908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304800" y="2578705"/>
            <a:ext cx="1828800" cy="9933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99841" y="2209800"/>
            <a:ext cx="5510759" cy="3048000"/>
            <a:chOff x="3099841" y="2209800"/>
            <a:chExt cx="5510759" cy="3048000"/>
          </a:xfrm>
        </p:grpSpPr>
        <p:pic>
          <p:nvPicPr>
            <p:cNvPr id="10" name="Picture 9" descr="08_PD101_interviewer_persona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11203" r="9982" b="52797"/>
            <a:stretch/>
          </p:blipFill>
          <p:spPr>
            <a:xfrm>
              <a:off x="3099841" y="2209800"/>
              <a:ext cx="5434559" cy="297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019800" y="4267200"/>
              <a:ext cx="2590800" cy="9906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895600" y="1937776"/>
            <a:ext cx="5715000" cy="35486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91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Prepare for the Interview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7848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Next, fill in an additional question, assign one question per person, and create a “batting order” in which you will ask questions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5" name="Picture 4" descr="08_PD101_interviewer_person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"/>
          <a:stretch/>
        </p:blipFill>
        <p:spPr>
          <a:xfrm>
            <a:off x="294216" y="2286001"/>
            <a:ext cx="1933575" cy="25908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219200" y="4267200"/>
            <a:ext cx="1066800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2" name="Picture 11" descr="08_PD101_interviewer_persona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9" t="77879" r="6757" b="13828"/>
          <a:stretch/>
        </p:blipFill>
        <p:spPr>
          <a:xfrm>
            <a:off x="3124200" y="2890520"/>
            <a:ext cx="5190978" cy="13716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2895600" y="2433320"/>
            <a:ext cx="5715000" cy="24384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98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Prepare for the Interview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“Applicant” groups: review the </a:t>
            </a:r>
            <a:r>
              <a:rPr lang="en-US" b="1" dirty="0" smtClean="0">
                <a:solidFill>
                  <a:srgbClr val="000000"/>
                </a:solidFill>
              </a:rPr>
              <a:t>Applicant Persona </a:t>
            </a:r>
            <a:r>
              <a:rPr lang="en-US" dirty="0" smtClean="0">
                <a:solidFill>
                  <a:srgbClr val="000000"/>
                </a:solidFill>
              </a:rPr>
              <a:t>template, and give your applicant a name and a face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04800" y="2578705"/>
            <a:ext cx="1828800" cy="9933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3" name="Picture 2" descr="09_PD101_applicant_perso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6" y="2286000"/>
            <a:ext cx="1982072" cy="256503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79516" y="2438400"/>
            <a:ext cx="5507284" cy="2819400"/>
            <a:chOff x="3179516" y="2438400"/>
            <a:chExt cx="5507284" cy="2819400"/>
          </a:xfrm>
        </p:grpSpPr>
        <p:pic>
          <p:nvPicPr>
            <p:cNvPr id="10" name="Picture 9" descr="09_PD101_applicant_persona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4" t="12885" r="9428" b="52753"/>
            <a:stretch/>
          </p:blipFill>
          <p:spPr>
            <a:xfrm>
              <a:off x="3179516" y="2438400"/>
              <a:ext cx="5354884" cy="276352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19800" y="4724400"/>
              <a:ext cx="2667000" cy="5334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895600" y="1937776"/>
            <a:ext cx="5715000" cy="35486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82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Prepare for the Interview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Next, </a:t>
            </a:r>
            <a:r>
              <a:rPr lang="en-US" dirty="0" smtClean="0">
                <a:solidFill>
                  <a:srgbClr val="000000"/>
                </a:solidFill>
              </a:rPr>
              <a:t>develop a strategy for how you will act out the applicant persona, and create a “batting order” in which you will answer questions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558982" y="2732060"/>
            <a:ext cx="2743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>
            <a:spLocks noChangeAspect="1"/>
          </p:cNvSpPr>
          <p:nvPr/>
        </p:nvSpPr>
        <p:spPr bwMode="auto">
          <a:xfrm>
            <a:off x="7680849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7147449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6614049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385449" y="4823936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6415990" y="4823936"/>
            <a:ext cx="1889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Applicants</a:t>
            </a:r>
          </a:p>
        </p:txBody>
      </p:sp>
      <p:sp>
        <p:nvSpPr>
          <p:cNvPr id="14" name="TextBox 13"/>
          <p:cNvSpPr txBox="1"/>
          <p:nvPr/>
        </p:nvSpPr>
        <p:spPr>
          <a:xfrm rot="19200000">
            <a:off x="6537293" y="3993129"/>
            <a:ext cx="58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2nd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19200000">
            <a:off x="7092391" y="3993130"/>
            <a:ext cx="5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3rd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 rot="19200000">
            <a:off x="7630808" y="3993131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4th</a:t>
            </a:r>
            <a:endParaRPr lang="en-US" sz="1800" dirty="0"/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4049024" y="3071228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7F7F7F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4811024" y="3071228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7F7F7F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230426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1697026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1163626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935026" y="4823936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728590" y="4823936"/>
            <a:ext cx="2211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Interviewers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400000">
            <a:off x="1955718" y="3940157"/>
            <a:ext cx="58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2nd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 rot="2400000">
            <a:off x="1433148" y="3940156"/>
            <a:ext cx="5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3rd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 rot="2400000">
            <a:off x="920608" y="3940157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4th</a:t>
            </a:r>
            <a:endParaRPr lang="en-US" sz="1800" dirty="0"/>
          </a:p>
        </p:txBody>
      </p:sp>
      <p:sp>
        <p:nvSpPr>
          <p:cNvPr id="34" name="Freeform 33"/>
          <p:cNvSpPr/>
          <p:nvPr/>
        </p:nvSpPr>
        <p:spPr>
          <a:xfrm>
            <a:off x="2997382" y="3048000"/>
            <a:ext cx="838200" cy="838200"/>
          </a:xfrm>
          <a:custGeom>
            <a:avLst/>
            <a:gdLst>
              <a:gd name="connsiteX0" fmla="*/ 0 w 1143000"/>
              <a:gd name="connsiteY0" fmla="*/ 749708 h 749708"/>
              <a:gd name="connsiteX1" fmla="*/ 304800 w 1143000"/>
              <a:gd name="connsiteY1" fmla="*/ 38508 h 749708"/>
              <a:gd name="connsiteX2" fmla="*/ 1143000 w 1143000"/>
              <a:gd name="connsiteY2" fmla="*/ 89308 h 74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49708">
                <a:moveTo>
                  <a:pt x="0" y="749708"/>
                </a:moveTo>
                <a:cubicBezTo>
                  <a:pt x="57150" y="449141"/>
                  <a:pt x="114300" y="148575"/>
                  <a:pt x="304800" y="38508"/>
                </a:cubicBezTo>
                <a:cubicBezTo>
                  <a:pt x="495300" y="-71559"/>
                  <a:pt x="1143000" y="89308"/>
                  <a:pt x="1143000" y="8930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n>
                <a:solidFill>
                  <a:schemeClr val="tx1"/>
                </a:solidFill>
              </a:ln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5" name="Freeform 34"/>
          <p:cNvSpPr/>
          <p:nvPr/>
        </p:nvSpPr>
        <p:spPr>
          <a:xfrm flipH="1">
            <a:off x="5283382" y="3048000"/>
            <a:ext cx="914400" cy="838200"/>
          </a:xfrm>
          <a:custGeom>
            <a:avLst/>
            <a:gdLst>
              <a:gd name="connsiteX0" fmla="*/ 0 w 1143000"/>
              <a:gd name="connsiteY0" fmla="*/ 749708 h 749708"/>
              <a:gd name="connsiteX1" fmla="*/ 304800 w 1143000"/>
              <a:gd name="connsiteY1" fmla="*/ 38508 h 749708"/>
              <a:gd name="connsiteX2" fmla="*/ 1143000 w 1143000"/>
              <a:gd name="connsiteY2" fmla="*/ 89308 h 74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49708">
                <a:moveTo>
                  <a:pt x="0" y="749708"/>
                </a:moveTo>
                <a:cubicBezTo>
                  <a:pt x="57150" y="449141"/>
                  <a:pt x="114300" y="148575"/>
                  <a:pt x="304800" y="38508"/>
                </a:cubicBezTo>
                <a:cubicBezTo>
                  <a:pt x="495300" y="-71559"/>
                  <a:pt x="1143000" y="89308"/>
                  <a:pt x="1143000" y="8930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n>
                <a:solidFill>
                  <a:schemeClr val="tx1"/>
                </a:solidFill>
              </a:ln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821115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 rot="2400000">
            <a:off x="2604279" y="39401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1st</a:t>
            </a:r>
            <a:endParaRPr lang="en-US" sz="1800" dirty="0"/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6082958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 rot="19200000">
            <a:off x="6064074" y="39931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1st</a:t>
            </a:r>
            <a:endParaRPr lang="en-US" sz="1800" dirty="0"/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3622139" y="3452228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ounded Rectangle 42"/>
          <p:cNvSpPr/>
          <p:nvPr/>
        </p:nvSpPr>
        <p:spPr>
          <a:xfrm>
            <a:off x="3378382" y="2438400"/>
            <a:ext cx="2362200" cy="2133600"/>
          </a:xfrm>
          <a:prstGeom prst="roundRect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Begin the Interview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566177" y="2732060"/>
            <a:ext cx="2743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Rectangle 60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Conduct your interviews! Once interview complete, each person share out one personal observations.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 bwMode="auto">
          <a:xfrm>
            <a:off x="7688044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 bwMode="auto">
          <a:xfrm>
            <a:off x="7154644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 bwMode="auto">
          <a:xfrm>
            <a:off x="6621244" y="444293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6392644" y="4823936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6321401" y="4823936"/>
            <a:ext cx="20933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Applicants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Observe &amp; take notes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“Tag in” when your turn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19200000">
            <a:off x="6544488" y="3993129"/>
            <a:ext cx="58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2nd</a:t>
            </a:r>
            <a:endParaRPr lang="en-US" sz="1800" dirty="0"/>
          </a:p>
        </p:txBody>
      </p:sp>
      <p:sp>
        <p:nvSpPr>
          <p:cNvPr id="70" name="TextBox 69"/>
          <p:cNvSpPr txBox="1"/>
          <p:nvPr/>
        </p:nvSpPr>
        <p:spPr>
          <a:xfrm rot="19200000">
            <a:off x="7099586" y="3993130"/>
            <a:ext cx="5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3rd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 rot="19200000">
            <a:off x="7638003" y="3993131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4th</a:t>
            </a: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629334" y="3452228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52"/>
          <p:cNvSpPr>
            <a:spLocks noChangeAspect="1"/>
          </p:cNvSpPr>
          <p:nvPr/>
        </p:nvSpPr>
        <p:spPr bwMode="auto">
          <a:xfrm>
            <a:off x="4056219" y="3071228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 bwMode="auto">
          <a:xfrm>
            <a:off x="4818219" y="3071228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73422" y="3452228"/>
            <a:ext cx="186270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Interview 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“Hot Seat”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~1 min. per question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9200000">
            <a:off x="4751309" y="2621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1st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 rot="2400000">
            <a:off x="3891716" y="2621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1st</a:t>
            </a:r>
            <a:endParaRPr lang="en-US" sz="1800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 bwMode="auto">
          <a:xfrm>
            <a:off x="2237621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 bwMode="auto">
          <a:xfrm>
            <a:off x="1704221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 bwMode="auto">
          <a:xfrm>
            <a:off x="1170821" y="444293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942221" y="4823936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735785" y="4823936"/>
            <a:ext cx="221136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Interviewers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Observe &amp; take notes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“Tag in” when your turn</a:t>
            </a:r>
          </a:p>
        </p:txBody>
      </p:sp>
      <p:sp>
        <p:nvSpPr>
          <p:cNvPr id="76" name="TextBox 75"/>
          <p:cNvSpPr txBox="1"/>
          <p:nvPr/>
        </p:nvSpPr>
        <p:spPr>
          <a:xfrm rot="2400000">
            <a:off x="1962913" y="3940157"/>
            <a:ext cx="58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2nd</a:t>
            </a:r>
            <a:endParaRPr lang="en-US" sz="1800" dirty="0"/>
          </a:p>
        </p:txBody>
      </p:sp>
      <p:sp>
        <p:nvSpPr>
          <p:cNvPr id="77" name="TextBox 76"/>
          <p:cNvSpPr txBox="1"/>
          <p:nvPr/>
        </p:nvSpPr>
        <p:spPr>
          <a:xfrm rot="2400000">
            <a:off x="1440343" y="3940156"/>
            <a:ext cx="5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3rd</a:t>
            </a:r>
            <a:endParaRPr lang="en-US" sz="1800" dirty="0"/>
          </a:p>
        </p:txBody>
      </p:sp>
      <p:sp>
        <p:nvSpPr>
          <p:cNvPr id="78" name="TextBox 77"/>
          <p:cNvSpPr txBox="1"/>
          <p:nvPr/>
        </p:nvSpPr>
        <p:spPr>
          <a:xfrm rot="2400000">
            <a:off x="927803" y="3940157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4th</a:t>
            </a:r>
            <a:endParaRPr lang="en-US" sz="1800" dirty="0"/>
          </a:p>
        </p:txBody>
      </p:sp>
      <p:sp>
        <p:nvSpPr>
          <p:cNvPr id="6" name="Freeform 5"/>
          <p:cNvSpPr/>
          <p:nvPr/>
        </p:nvSpPr>
        <p:spPr>
          <a:xfrm>
            <a:off x="2318777" y="3085692"/>
            <a:ext cx="1524000" cy="749708"/>
          </a:xfrm>
          <a:custGeom>
            <a:avLst/>
            <a:gdLst>
              <a:gd name="connsiteX0" fmla="*/ 0 w 1143000"/>
              <a:gd name="connsiteY0" fmla="*/ 749708 h 749708"/>
              <a:gd name="connsiteX1" fmla="*/ 304800 w 1143000"/>
              <a:gd name="connsiteY1" fmla="*/ 38508 h 749708"/>
              <a:gd name="connsiteX2" fmla="*/ 1143000 w 1143000"/>
              <a:gd name="connsiteY2" fmla="*/ 89308 h 74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49708">
                <a:moveTo>
                  <a:pt x="0" y="749708"/>
                </a:moveTo>
                <a:cubicBezTo>
                  <a:pt x="57150" y="449141"/>
                  <a:pt x="114300" y="148575"/>
                  <a:pt x="304800" y="38508"/>
                </a:cubicBezTo>
                <a:cubicBezTo>
                  <a:pt x="495300" y="-71559"/>
                  <a:pt x="1143000" y="89308"/>
                  <a:pt x="1143000" y="8930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n>
                <a:solidFill>
                  <a:schemeClr val="tx1"/>
                </a:solidFill>
              </a:ln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8" name="Freeform 37"/>
          <p:cNvSpPr/>
          <p:nvPr/>
        </p:nvSpPr>
        <p:spPr>
          <a:xfrm flipH="1">
            <a:off x="5290577" y="3124200"/>
            <a:ext cx="1524000" cy="749708"/>
          </a:xfrm>
          <a:custGeom>
            <a:avLst/>
            <a:gdLst>
              <a:gd name="connsiteX0" fmla="*/ 0 w 1143000"/>
              <a:gd name="connsiteY0" fmla="*/ 749708 h 749708"/>
              <a:gd name="connsiteX1" fmla="*/ 304800 w 1143000"/>
              <a:gd name="connsiteY1" fmla="*/ 38508 h 749708"/>
              <a:gd name="connsiteX2" fmla="*/ 1143000 w 1143000"/>
              <a:gd name="connsiteY2" fmla="*/ 89308 h 74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49708">
                <a:moveTo>
                  <a:pt x="0" y="749708"/>
                </a:moveTo>
                <a:cubicBezTo>
                  <a:pt x="57150" y="449141"/>
                  <a:pt x="114300" y="148575"/>
                  <a:pt x="304800" y="38508"/>
                </a:cubicBezTo>
                <a:cubicBezTo>
                  <a:pt x="495300" y="-71559"/>
                  <a:pt x="1143000" y="89308"/>
                  <a:pt x="1143000" y="8930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n>
                <a:solidFill>
                  <a:schemeClr val="tx1"/>
                </a:solidFill>
              </a:ln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85577" y="2438400"/>
            <a:ext cx="2362200" cy="2133600"/>
          </a:xfrm>
          <a:prstGeom prst="roundRect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76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Section </a:t>
            </a:r>
            <a:r>
              <a:rPr lang="en-US" dirty="0" smtClean="0">
                <a:solidFill>
                  <a:srgbClr val="BFBFBF"/>
                </a:solidFill>
              </a:rPr>
              <a:t>II: Both </a:t>
            </a:r>
            <a:r>
              <a:rPr lang="en-US" dirty="0">
                <a:solidFill>
                  <a:srgbClr val="BFBFBF"/>
                </a:solidFill>
              </a:rPr>
              <a:t>Sides of the Interview </a:t>
            </a:r>
            <a:r>
              <a:rPr lang="en-US" dirty="0">
                <a:solidFill>
                  <a:schemeClr val="bg1"/>
                </a:solidFill>
              </a:rPr>
              <a:t>| </a:t>
            </a:r>
            <a:r>
              <a:rPr lang="en-US" b="1" dirty="0" smtClean="0">
                <a:solidFill>
                  <a:schemeClr val="bg1"/>
                </a:solidFill>
              </a:rPr>
              <a:t>Wrap-Up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57200" y="1600200"/>
            <a:ext cx="8001000" cy="330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did you learn about yourself today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Where do you feel the most prepared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Where do you feel the most unprepared?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you could add one thing to your </a:t>
            </a:r>
            <a:r>
              <a:rPr lang="en-US" sz="2800" dirty="0" smtClean="0">
                <a:solidFill>
                  <a:schemeClr val="bg1"/>
                </a:solidFill>
              </a:rPr>
              <a:t>résumé, </a:t>
            </a:r>
            <a:r>
              <a:rPr lang="en-US" sz="2800" dirty="0">
                <a:solidFill>
                  <a:schemeClr val="bg1"/>
                </a:solidFill>
              </a:rPr>
              <a:t>what would it be?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683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 smtClean="0"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90451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Storyboarding: Year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Illustrate your career growth one (1) year from now.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812473" y="1524000"/>
            <a:ext cx="3441053" cy="4453128"/>
            <a:chOff x="2812473" y="1524000"/>
            <a:chExt cx="3415145" cy="44196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901764" y="1585742"/>
              <a:ext cx="3270436" cy="42816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5" name="Picture 4" descr="10_PD101_storyboard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473" y="1524000"/>
              <a:ext cx="3415145" cy="4419600"/>
            </a:xfrm>
            <a:prstGeom prst="rect">
              <a:avLst/>
            </a:prstGeom>
          </p:spPr>
        </p:pic>
      </p:grpSp>
      <p:sp>
        <p:nvSpPr>
          <p:cNvPr id="14" name="Rounded Rectangle 13"/>
          <p:cNvSpPr/>
          <p:nvPr/>
        </p:nvSpPr>
        <p:spPr bwMode="auto">
          <a:xfrm>
            <a:off x="2895600" y="1905000"/>
            <a:ext cx="3352800" cy="3200400"/>
          </a:xfrm>
          <a:prstGeom prst="roundRect">
            <a:avLst>
              <a:gd name="adj" fmla="val 10409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202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Storyboarding: Year 2020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Illustrate your career growth five (</a:t>
            </a:r>
            <a:r>
              <a:rPr lang="en-US" dirty="0">
                <a:solidFill>
                  <a:srgbClr val="000000"/>
                </a:solidFill>
              </a:rPr>
              <a:t>5</a:t>
            </a:r>
            <a:r>
              <a:rPr lang="en-US" dirty="0" smtClean="0">
                <a:solidFill>
                  <a:srgbClr val="000000"/>
                </a:solidFill>
              </a:rPr>
              <a:t>) years from now.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01764" y="1585742"/>
            <a:ext cx="3270436" cy="42816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3" name="Picture 2" descr="10_PD101_storyboard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494971"/>
            <a:ext cx="3437577" cy="44486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895600" y="1905000"/>
            <a:ext cx="3352800" cy="3200400"/>
          </a:xfrm>
          <a:prstGeom prst="roundRect">
            <a:avLst>
              <a:gd name="adj" fmla="val 10409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74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7455" y="533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latin typeface="Arial"/>
                <a:cs typeface="Arial"/>
              </a:rPr>
              <a:t>Section I: Explore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b="1" dirty="0" smtClean="0">
                <a:latin typeface="Arial"/>
                <a:cs typeface="Arial"/>
              </a:rPr>
              <a:t>Introduction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Mapping Relational Networks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rgbClr val="7F7F7F"/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II: 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Attribute Analysis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Résumé by Design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Both Sides of the Interview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endParaRPr lang="en-US" dirty="0" smtClean="0">
              <a:solidFill>
                <a:srgbClr val="7F7F7F"/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sz="1400" dirty="0">
                <a:solidFill>
                  <a:srgbClr val="7F7F7F"/>
                </a:solidFill>
                <a:latin typeface="Arial"/>
                <a:cs typeface="Arial"/>
              </a:rPr>
              <a:t>Section III: Imagine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Envisioning the Future</a:t>
            </a:r>
          </a:p>
        </p:txBody>
      </p:sp>
    </p:spTree>
    <p:extLst>
      <p:ext uri="{BB962C8B-B14F-4D97-AF65-F5344CB8AC3E}">
        <p14:creationId xmlns:p14="http://schemas.microsoft.com/office/powerpoint/2010/main" val="101680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Storyboarding: Year 2025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Illustrate your career growth ten (10) years from now.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01764" y="1585742"/>
            <a:ext cx="3270436" cy="42816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3" name="Picture 2" descr="10_PD101_storyboard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0"/>
            <a:ext cx="3441054" cy="445312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895600" y="1905000"/>
            <a:ext cx="3352800" cy="3200400"/>
          </a:xfrm>
          <a:prstGeom prst="roundRect">
            <a:avLst>
              <a:gd name="adj" fmla="val 10409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646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Example 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1: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8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7598" r="7599" b="16423"/>
          <a:stretch/>
        </p:blipFill>
        <p:spPr>
          <a:xfrm>
            <a:off x="2362200" y="961530"/>
            <a:ext cx="4428850" cy="5210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23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Example 2020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2: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7756" r="7394" b="16423"/>
          <a:stretch/>
        </p:blipFill>
        <p:spPr>
          <a:xfrm>
            <a:off x="2388739" y="914400"/>
            <a:ext cx="4469261" cy="5208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423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Example 2025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3: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10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t="8073" r="7394" b="16264"/>
          <a:stretch/>
        </p:blipFill>
        <p:spPr>
          <a:xfrm>
            <a:off x="2359075" y="947176"/>
            <a:ext cx="4498925" cy="5207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845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7" descr="SpeechBubble.jpg"/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401" t="18563" r="14134" b="18642"/>
          <a:stretch/>
        </p:blipFill>
        <p:spPr bwMode="auto">
          <a:xfrm>
            <a:off x="1524000" y="1752600"/>
            <a:ext cx="6082653" cy="360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III: Envisioning </a:t>
            </a:r>
            <a:r>
              <a:rPr lang="en-US" dirty="0"/>
              <a:t>the Future | </a:t>
            </a:r>
            <a:r>
              <a:rPr lang="en-US" b="1" dirty="0" smtClean="0">
                <a:solidFill>
                  <a:schemeClr val="tx1"/>
                </a:solidFill>
              </a:rPr>
              <a:t>Sharing Storyboards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 small groups, share out your respective storyboards and explain the choices you made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rot="4138586">
            <a:off x="5776610" y="5090812"/>
            <a:ext cx="1143008" cy="1143000"/>
            <a:chOff x="640948" y="3969725"/>
            <a:chExt cx="1916054" cy="1916040"/>
          </a:xfrm>
        </p:grpSpPr>
        <p:sp>
          <p:nvSpPr>
            <p:cNvPr id="17" name="Donut 16"/>
            <p:cNvSpPr>
              <a:spLocks noChangeAspect="1"/>
            </p:cNvSpPr>
            <p:nvPr/>
          </p:nvSpPr>
          <p:spPr bwMode="auto">
            <a:xfrm rot="15961482">
              <a:off x="902723" y="4238760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 rot="15961482">
              <a:off x="643676" y="490013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 bwMode="auto">
            <a:xfrm rot="15961482">
              <a:off x="2379707" y="477949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 bwMode="auto">
            <a:xfrm rot="15961482">
              <a:off x="1602134" y="5708470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 bwMode="auto">
            <a:xfrm rot="15961482">
              <a:off x="1481112" y="396699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 bwMode="auto">
            <a:xfrm rot="15961482">
              <a:off x="842788" y="4303004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 bwMode="auto">
            <a:xfrm rot="15961482">
              <a:off x="931537" y="5580084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 bwMode="auto">
            <a:xfrm rot="15961482">
              <a:off x="2184629" y="5434673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 bwMode="auto">
            <a:xfrm rot="15961482">
              <a:off x="2099914" y="421564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pic>
        <p:nvPicPr>
          <p:cNvPr id="29" name="Picture 28" descr="all_templates_examples 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7598" r="7599" b="16423"/>
          <a:stretch/>
        </p:blipFill>
        <p:spPr>
          <a:xfrm>
            <a:off x="1756497" y="2209800"/>
            <a:ext cx="1748703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all_templates_examples 9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7756" r="7394" b="16423"/>
          <a:stretch/>
        </p:blipFill>
        <p:spPr>
          <a:xfrm>
            <a:off x="3676911" y="2209800"/>
            <a:ext cx="1765239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ll_templates_examples 10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" t="8073" r="7394" b="16264"/>
          <a:stretch/>
        </p:blipFill>
        <p:spPr>
          <a:xfrm>
            <a:off x="5613860" y="2209800"/>
            <a:ext cx="177754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815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III: Envisioning the Future </a:t>
            </a:r>
            <a:r>
              <a:rPr lang="en-US" dirty="0" smtClean="0"/>
              <a:t>| </a:t>
            </a:r>
            <a:r>
              <a:rPr lang="en-US" b="1" dirty="0" smtClean="0">
                <a:solidFill>
                  <a:schemeClr val="tx1"/>
                </a:solidFill>
              </a:rPr>
              <a:t>One-Year Plan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Draw people, places and experiences needed to achieve your desired outcomes; note a specific date and person who can keep you accountable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7" name="Picture 6" descr="11_PD101_one_year_plan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3796" r="4423" b="3999"/>
          <a:stretch/>
        </p:blipFill>
        <p:spPr>
          <a:xfrm>
            <a:off x="404936" y="2372769"/>
            <a:ext cx="1784767" cy="235281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 bwMode="auto">
          <a:xfrm>
            <a:off x="304800" y="2438400"/>
            <a:ext cx="1981200" cy="8926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0" name="Picture 9" descr="11_PD101_one_year_plan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7935" r="4423" b="59953"/>
          <a:stretch/>
        </p:blipFill>
        <p:spPr>
          <a:xfrm>
            <a:off x="3058160" y="2514600"/>
            <a:ext cx="5310909" cy="2438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2895600" y="1937776"/>
            <a:ext cx="5715000" cy="35486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69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One-Year Plan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Note two more steps you can take to achieve your goals; share out the details of your One-Year Plan with your group.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2347741"/>
            <a:ext cx="1831640" cy="2438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1" name="Picture 10" descr="11_PD101_one_year_plan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3796" r="4423" b="3999"/>
          <a:stretch/>
        </p:blipFill>
        <p:spPr>
          <a:xfrm>
            <a:off x="404936" y="2372769"/>
            <a:ext cx="1784767" cy="235281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304800" y="3278380"/>
            <a:ext cx="1981200" cy="12809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pic>
        <p:nvPicPr>
          <p:cNvPr id="13" name="Picture 12" descr="11_PD101_one_year_plan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40207" r="4423" b="12966"/>
          <a:stretch/>
        </p:blipFill>
        <p:spPr>
          <a:xfrm>
            <a:off x="3429000" y="2143760"/>
            <a:ext cx="4648200" cy="311188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 bwMode="auto">
          <a:xfrm>
            <a:off x="2895600" y="1937776"/>
            <a:ext cx="5715000" cy="35486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097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III</a:t>
            </a:r>
            <a:r>
              <a:rPr lang="en-US" dirty="0"/>
              <a:t>: Envisioning the Future |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ll_templates_examples 1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7914" r="7394" b="16423"/>
          <a:stretch/>
        </p:blipFill>
        <p:spPr>
          <a:xfrm>
            <a:off x="2362200" y="964954"/>
            <a:ext cx="4400885" cy="5207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3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Section III: Envisioning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Future </a:t>
            </a:r>
            <a:r>
              <a:rPr lang="en-US" dirty="0">
                <a:solidFill>
                  <a:srgbClr val="FFFFFF"/>
                </a:solidFill>
              </a:rPr>
              <a:t>| </a:t>
            </a:r>
            <a:r>
              <a:rPr lang="en-US" b="1" dirty="0" smtClean="0">
                <a:solidFill>
                  <a:srgbClr val="FFFFFF"/>
                </a:solidFill>
              </a:rPr>
              <a:t>Wrap-Up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57200" y="1600200"/>
            <a:ext cx="8001000" cy="330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did you observe today?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are you most excited about in the future?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scares you the most?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Other than yourself, who will be the primary character in your story?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039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eechBubble.jpg"/>
          <p:cNvPicPr>
            <a:picLocks noChangeAspect="1"/>
          </p:cNvPicPr>
          <p:nvPr/>
        </p:nvPicPr>
        <p:blipFill>
          <a:blip r:embed="rId2"/>
          <a:srcRect b="7777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24000" y="1600200"/>
            <a:ext cx="6019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525"/>
              </a:spcBef>
              <a:spcAft>
                <a:spcPts val="10200"/>
              </a:spcAft>
              <a:buSzPct val="75000"/>
              <a:buFont typeface="Arial" pitchFamily="-107" charset="0"/>
              <a:buNone/>
              <a:defRPr/>
            </a:pPr>
            <a:r>
              <a:rPr lang="en-US" sz="6000" i="1" kern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Congratulations and good luck!</a:t>
            </a:r>
            <a:endParaRPr lang="en-US" sz="6000" i="1" kern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0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eechBubbl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777"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0" y="1600200"/>
            <a:ext cx="6019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525"/>
              </a:spcBef>
              <a:spcAft>
                <a:spcPts val="10200"/>
              </a:spcAft>
              <a:buSzPct val="75000"/>
              <a:buFont typeface="Arial" pitchFamily="-107" charset="0"/>
              <a:buNone/>
              <a:defRPr/>
            </a:pPr>
            <a:r>
              <a:rPr lang="en-US" sz="6000" i="1" kern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 work is about creating value !</a:t>
            </a:r>
            <a:endParaRPr lang="en-US" sz="6000" i="1" kern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Section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I: Introduction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</a:t>
            </a:r>
            <a:r>
              <a:rPr lang="en-US" b="1" dirty="0">
                <a:solidFill>
                  <a:srgbClr val="000000"/>
                </a:solidFill>
              </a:rPr>
              <a:t>Opening </a:t>
            </a:r>
            <a:r>
              <a:rPr lang="en-US" b="1" dirty="0" smtClean="0">
                <a:solidFill>
                  <a:srgbClr val="000000"/>
                </a:solidFill>
              </a:rPr>
              <a:t>Remarks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26124" y="479286"/>
            <a:ext cx="86368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148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18" y="0"/>
            <a:ext cx="9145617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590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18" y="0"/>
            <a:ext cx="9145617" cy="6096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6764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262626"/>
                </a:solidFill>
                <a:latin typeface="Arial"/>
                <a:cs typeface="Arial"/>
              </a:rPr>
              <a:t>APPENDIX:</a:t>
            </a:r>
          </a:p>
          <a:p>
            <a:pPr algn="ctr"/>
            <a:r>
              <a:rPr lang="en-US" sz="6000" b="1" dirty="0">
                <a:solidFill>
                  <a:srgbClr val="262626"/>
                </a:solidFill>
                <a:latin typeface="Arial"/>
                <a:cs typeface="Arial"/>
              </a:rPr>
              <a:t>Flex Activity Slides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7473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81000" y="568758"/>
            <a:ext cx="8382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r>
              <a:rPr lang="en-US" dirty="0" smtClean="0"/>
              <a:t>This appendix contains slides for the “Flex Activity” options described in your Facilitator Guide.</a:t>
            </a:r>
          </a:p>
          <a:p>
            <a:endParaRPr lang="en-US" dirty="0"/>
          </a:p>
          <a:p>
            <a:r>
              <a:rPr lang="en-US" dirty="0" smtClean="0"/>
              <a:t>There are four activities you have to choose from:</a:t>
            </a:r>
          </a:p>
          <a:p>
            <a:endParaRPr lang="en-US" dirty="0" smtClean="0">
              <a:latin typeface="Georgia"/>
              <a:cs typeface="Georgia"/>
            </a:endParaRPr>
          </a:p>
          <a:p>
            <a:pPr marL="571500" indent="-571500" eaLnBrk="1" hangingPunct="1">
              <a:lnSpc>
                <a:spcPct val="130000"/>
              </a:lnSpc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Option 1: Economic Networks </a:t>
            </a:r>
            <a:r>
              <a:rPr lang="en-US" dirty="0" smtClean="0">
                <a:solidFill>
                  <a:srgbClr val="808080"/>
                </a:solidFill>
                <a:latin typeface="Arial"/>
                <a:cs typeface="Arial"/>
              </a:rPr>
              <a:t>(20 Minutes)</a:t>
            </a:r>
          </a:p>
          <a:p>
            <a:pPr marL="571500" indent="-571500" eaLnBrk="1" hangingPunct="1">
              <a:lnSpc>
                <a:spcPct val="130000"/>
              </a:lnSpc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Option </a:t>
            </a:r>
            <a:r>
              <a:rPr lang="en-US" b="1" dirty="0" smtClean="0">
                <a:latin typeface="Arial"/>
                <a:cs typeface="Arial"/>
              </a:rPr>
              <a:t>2: An Action Plan </a:t>
            </a:r>
            <a:r>
              <a:rPr lang="en-US" dirty="0" smtClean="0">
                <a:solidFill>
                  <a:srgbClr val="808080"/>
                </a:solidFill>
                <a:latin typeface="Arial"/>
                <a:cs typeface="Arial"/>
              </a:rPr>
              <a:t>(20 Minutes)</a:t>
            </a:r>
            <a:endParaRPr lang="en-US" dirty="0">
              <a:solidFill>
                <a:srgbClr val="808080"/>
              </a:solidFill>
              <a:latin typeface="Arial"/>
              <a:cs typeface="Arial"/>
            </a:endParaRPr>
          </a:p>
          <a:p>
            <a:pPr marL="571500" indent="-571500" eaLnBrk="1" hangingPunct="1">
              <a:lnSpc>
                <a:spcPct val="130000"/>
              </a:lnSpc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Option 3</a:t>
            </a:r>
            <a:r>
              <a:rPr lang="en-US" b="1" dirty="0">
                <a:latin typeface="Arial"/>
                <a:cs typeface="Arial"/>
              </a:rPr>
              <a:t>: Complete the </a:t>
            </a:r>
            <a:r>
              <a:rPr lang="en-US" b="1" dirty="0" smtClean="0">
                <a:latin typeface="Arial"/>
                <a:cs typeface="Arial"/>
              </a:rPr>
              <a:t>Résumé </a:t>
            </a:r>
            <a:r>
              <a:rPr lang="en-US" dirty="0" smtClean="0">
                <a:solidFill>
                  <a:srgbClr val="808080"/>
                </a:solidFill>
                <a:latin typeface="Arial"/>
                <a:cs typeface="Arial"/>
              </a:rPr>
              <a:t>(40 </a:t>
            </a:r>
            <a:r>
              <a:rPr lang="en-US" dirty="0">
                <a:solidFill>
                  <a:srgbClr val="808080"/>
                </a:solidFill>
                <a:latin typeface="Arial"/>
                <a:cs typeface="Arial"/>
              </a:rPr>
              <a:t>Minutes</a:t>
            </a:r>
            <a:r>
              <a:rPr lang="en-US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808080"/>
              </a:solidFill>
              <a:latin typeface="Arial"/>
              <a:cs typeface="Arial"/>
            </a:endParaRPr>
          </a:p>
          <a:p>
            <a:pPr marL="571500" indent="-571500" eaLnBrk="1" hangingPunct="1">
              <a:lnSpc>
                <a:spcPct val="130000"/>
              </a:lnSpc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Option 4: </a:t>
            </a:r>
            <a:r>
              <a:rPr lang="en-US" b="1" dirty="0">
                <a:latin typeface="Arial"/>
                <a:cs typeface="Arial"/>
              </a:rPr>
              <a:t>Outcome of </a:t>
            </a:r>
            <a:r>
              <a:rPr lang="en-US" b="1" dirty="0" smtClean="0">
                <a:latin typeface="Arial"/>
                <a:cs typeface="Arial"/>
              </a:rPr>
              <a:t>Interviews </a:t>
            </a:r>
            <a:r>
              <a:rPr lang="en-US" dirty="0">
                <a:solidFill>
                  <a:schemeClr val="bg2"/>
                </a:solidFill>
                <a:latin typeface="Arial"/>
                <a:cs typeface="Arial"/>
              </a:rPr>
              <a:t>(40 Minutes)</a:t>
            </a:r>
          </a:p>
          <a:p>
            <a:pPr marL="571500" indent="-571500" eaLnBrk="1" hangingPunct="1">
              <a:spcAft>
                <a:spcPts val="1200"/>
              </a:spcAft>
              <a:buSzPct val="75000"/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 marL="571500" indent="-571500" eaLnBrk="1" hangingPunct="1">
              <a:spcAft>
                <a:spcPts val="1200"/>
              </a:spcAft>
              <a:buSzPct val="75000"/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318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1400" b="1" dirty="0" smtClean="0">
                <a:solidFill>
                  <a:srgbClr val="262626"/>
                </a:solidFill>
                <a:latin typeface="Arial"/>
                <a:cs typeface="Arial"/>
              </a:rPr>
              <a:t>FLEX ACTIVITY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600" b="1" dirty="0" smtClean="0">
                <a:solidFill>
                  <a:srgbClr val="262626"/>
                </a:solidFill>
                <a:latin typeface="Arial"/>
                <a:cs typeface="Arial"/>
              </a:rPr>
              <a:t>Option 1: Economic Networks </a:t>
            </a:r>
            <a:r>
              <a:rPr lang="en-US" dirty="0">
                <a:solidFill>
                  <a:srgbClr val="262626"/>
                </a:solidFill>
                <a:latin typeface="Arial"/>
                <a:cs typeface="Arial"/>
              </a:rPr>
              <a:t>(20 Minutes)</a:t>
            </a:r>
          </a:p>
          <a:p>
            <a:pPr eaLnBrk="1" hangingPunct="1">
              <a:lnSpc>
                <a:spcPct val="60000"/>
              </a:lnSpc>
              <a:spcAft>
                <a:spcPts val="1200"/>
              </a:spcAft>
              <a:buSzPct val="75000"/>
            </a:pPr>
            <a:endParaRPr lang="en-US" sz="3600" u="sng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 smtClean="0">
                <a:latin typeface="Georgia"/>
                <a:cs typeface="Georgia"/>
              </a:rPr>
              <a:t>Consider using this activity to help participants deepen and expand their economic networks.</a:t>
            </a:r>
          </a:p>
          <a:p>
            <a:pPr eaLnBrk="1" hangingPunct="1">
              <a:spcAft>
                <a:spcPts val="1200"/>
              </a:spcAft>
              <a:buSzPct val="75000"/>
            </a:pPr>
            <a:endParaRPr lang="en-US" dirty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>
                <a:latin typeface="Georgia"/>
                <a:cs typeface="Georgia"/>
              </a:rPr>
              <a:t>If you decide to use this </a:t>
            </a:r>
            <a:r>
              <a:rPr lang="en-US" dirty="0" smtClean="0">
                <a:latin typeface="Georgia"/>
                <a:cs typeface="Georgia"/>
              </a:rPr>
              <a:t>option: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Move the following three slides into “Section I” of the slide deck (use Facilitator Guide as a reference).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Use “Flex Activity Option 2” (20 </a:t>
            </a:r>
            <a:r>
              <a:rPr lang="en-US" dirty="0">
                <a:latin typeface="Georgia"/>
                <a:cs typeface="Georgia"/>
              </a:rPr>
              <a:t>Minutes) </a:t>
            </a:r>
            <a:r>
              <a:rPr lang="en-US" dirty="0" smtClean="0">
                <a:latin typeface="Georgia"/>
                <a:cs typeface="Georgia"/>
              </a:rPr>
              <a:t>to complete </a:t>
            </a:r>
            <a:r>
              <a:rPr lang="en-US" dirty="0">
                <a:latin typeface="Georgia"/>
                <a:cs typeface="Georgia"/>
              </a:rPr>
              <a:t>your 12 hour curriculum </a:t>
            </a:r>
            <a:endParaRPr lang="en-US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3986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I: Mapping </a:t>
            </a:r>
            <a:r>
              <a:rPr lang="en-US" dirty="0"/>
              <a:t>Relational Networks | </a:t>
            </a:r>
            <a:r>
              <a:rPr lang="en-US" b="1" dirty="0" smtClean="0">
                <a:solidFill>
                  <a:schemeClr val="tx1"/>
                </a:solidFill>
              </a:rPr>
              <a:t>Economic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Put up your </a:t>
            </a:r>
            <a:r>
              <a:rPr lang="en-US" b="1" dirty="0" smtClean="0">
                <a:solidFill>
                  <a:srgbClr val="000000"/>
                </a:solidFill>
              </a:rPr>
              <a:t>Ladders of Production &amp; Marketing</a:t>
            </a:r>
            <a:r>
              <a:rPr lang="en-US" dirty="0" smtClean="0">
                <a:solidFill>
                  <a:srgbClr val="000000"/>
                </a:solidFill>
              </a:rPr>
              <a:t> templates, and draw lines between similar items. Highlight items that have the most connections.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3307080"/>
            <a:ext cx="1944777" cy="2560320"/>
            <a:chOff x="838200" y="2349500"/>
            <a:chExt cx="1340894" cy="1765302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 bwMode="auto">
            <a:xfrm>
              <a:off x="868993" y="2377832"/>
              <a:ext cx="1310101" cy="17369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5" name="Picture 4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" t="744" r="4503" b="4125"/>
            <a:stretch/>
          </p:blipFill>
          <p:spPr>
            <a:xfrm>
              <a:off x="838200" y="2349500"/>
              <a:ext cx="1334514" cy="1755775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3467100" y="2057400"/>
            <a:ext cx="1944777" cy="2560320"/>
            <a:chOff x="838200" y="2349500"/>
            <a:chExt cx="1340894" cy="1765302"/>
          </a:xfrm>
        </p:grpSpPr>
        <p:sp>
          <p:nvSpPr>
            <p:cNvPr id="13" name="Rectangle 12"/>
            <p:cNvSpPr>
              <a:spLocks noChangeAspect="1"/>
            </p:cNvSpPr>
            <p:nvPr/>
          </p:nvSpPr>
          <p:spPr bwMode="auto">
            <a:xfrm>
              <a:off x="868993" y="2377832"/>
              <a:ext cx="1310101" cy="17369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4" name="Picture 13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" t="744" r="4503" b="4125"/>
            <a:stretch/>
          </p:blipFill>
          <p:spPr>
            <a:xfrm>
              <a:off x="838200" y="2349500"/>
              <a:ext cx="1334514" cy="1755775"/>
            </a:xfrm>
            <a:prstGeom prst="rect">
              <a:avLst/>
            </a:prstGeom>
          </p:spPr>
        </p:pic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477000" y="3307080"/>
            <a:ext cx="1944777" cy="2560320"/>
            <a:chOff x="838200" y="2349500"/>
            <a:chExt cx="1340894" cy="1765302"/>
          </a:xfrm>
        </p:grpSpPr>
        <p:sp>
          <p:nvSpPr>
            <p:cNvPr id="16" name="Rectangle 15"/>
            <p:cNvSpPr>
              <a:spLocks noChangeAspect="1"/>
            </p:cNvSpPr>
            <p:nvPr/>
          </p:nvSpPr>
          <p:spPr bwMode="auto">
            <a:xfrm>
              <a:off x="868993" y="2377832"/>
              <a:ext cx="1310101" cy="17369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7" name="Picture 16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" t="744" r="4503" b="4125"/>
            <a:stretch/>
          </p:blipFill>
          <p:spPr>
            <a:xfrm>
              <a:off x="838200" y="2349500"/>
              <a:ext cx="1334514" cy="1755775"/>
            </a:xfrm>
            <a:prstGeom prst="rect">
              <a:avLst/>
            </a:prstGeom>
          </p:spPr>
        </p:pic>
      </p:grpSp>
      <p:sp>
        <p:nvSpPr>
          <p:cNvPr id="21" name="Bent Arrow 20"/>
          <p:cNvSpPr/>
          <p:nvPr/>
        </p:nvSpPr>
        <p:spPr>
          <a:xfrm rot="16200000" flipH="1" flipV="1">
            <a:off x="5219700" y="1485900"/>
            <a:ext cx="1219200" cy="3124200"/>
          </a:xfrm>
          <a:prstGeom prst="bentArrow">
            <a:avLst>
              <a:gd name="adj1" fmla="val 473"/>
              <a:gd name="adj2" fmla="val 3745"/>
              <a:gd name="adj3" fmla="val 4834"/>
              <a:gd name="adj4" fmla="val 10017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2" name="Bent Arrow 21"/>
          <p:cNvSpPr/>
          <p:nvPr/>
        </p:nvSpPr>
        <p:spPr>
          <a:xfrm rot="16200000" flipV="1">
            <a:off x="2171700" y="3390900"/>
            <a:ext cx="1219200" cy="3124200"/>
          </a:xfrm>
          <a:prstGeom prst="bentArrow">
            <a:avLst>
              <a:gd name="adj1" fmla="val 473"/>
              <a:gd name="adj2" fmla="val 3745"/>
              <a:gd name="adj3" fmla="val 4834"/>
              <a:gd name="adj4" fmla="val 10017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4" name="Bent Arrow 23"/>
          <p:cNvSpPr/>
          <p:nvPr/>
        </p:nvSpPr>
        <p:spPr>
          <a:xfrm rot="10800000" flipV="1">
            <a:off x="1219200" y="3886200"/>
            <a:ext cx="5791200" cy="1371600"/>
          </a:xfrm>
          <a:prstGeom prst="bentArrow">
            <a:avLst>
              <a:gd name="adj1" fmla="val 473"/>
              <a:gd name="adj2" fmla="val 2413"/>
              <a:gd name="adj3" fmla="val 4834"/>
              <a:gd name="adj4" fmla="val 10017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4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>
                <a:solidFill>
                  <a:schemeClr val="tx1"/>
                </a:solidFill>
              </a:rPr>
              <a:t>Economic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Building off of your most-highlighted items, create 2-3 sticky notes of new stakeholders that match these types of work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09600" y="1911929"/>
            <a:ext cx="3200400" cy="4213361"/>
            <a:chOff x="838200" y="2349500"/>
            <a:chExt cx="1340894" cy="1765302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 bwMode="auto">
            <a:xfrm>
              <a:off x="868993" y="2377832"/>
              <a:ext cx="1310101" cy="17369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5" name="Picture 4" descr="03_PD101_ladder_production_marketin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" t="744" r="4503" b="4125"/>
            <a:stretch/>
          </p:blipFill>
          <p:spPr>
            <a:xfrm>
              <a:off x="838200" y="2349500"/>
              <a:ext cx="1334514" cy="175577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76800" y="3505200"/>
            <a:ext cx="914400" cy="944218"/>
            <a:chOff x="685800" y="2209800"/>
            <a:chExt cx="914400" cy="944218"/>
          </a:xfrm>
        </p:grpSpPr>
        <p:sp>
          <p:nvSpPr>
            <p:cNvPr id="16" name="Rectangle 15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19800" y="3505200"/>
            <a:ext cx="914400" cy="944218"/>
            <a:chOff x="685800" y="2209800"/>
            <a:chExt cx="914400" cy="944218"/>
          </a:xfrm>
        </p:grpSpPr>
        <p:sp>
          <p:nvSpPr>
            <p:cNvPr id="20" name="Rectangle 19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39000" y="3505200"/>
            <a:ext cx="914400" cy="944218"/>
            <a:chOff x="685800" y="2209800"/>
            <a:chExt cx="914400" cy="944218"/>
          </a:xfrm>
        </p:grpSpPr>
        <p:sp>
          <p:nvSpPr>
            <p:cNvPr id="28" name="Rectangle 27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990600" y="3200400"/>
            <a:ext cx="1600200" cy="3048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90600" y="4495800"/>
            <a:ext cx="1600200" cy="3048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54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0" y="2408582"/>
            <a:ext cx="914400" cy="944218"/>
            <a:chOff x="685800" y="2209800"/>
            <a:chExt cx="914400" cy="944218"/>
          </a:xfrm>
        </p:grpSpPr>
        <p:sp>
          <p:nvSpPr>
            <p:cNvPr id="25" name="Rectangle 24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 3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96200" y="3657600"/>
            <a:ext cx="914400" cy="944218"/>
            <a:chOff x="685800" y="2209800"/>
            <a:chExt cx="914400" cy="944218"/>
          </a:xfrm>
        </p:grpSpPr>
        <p:sp>
          <p:nvSpPr>
            <p:cNvPr id="30" name="Rectangle 29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200" y="4953000"/>
            <a:ext cx="914400" cy="944218"/>
            <a:chOff x="685800" y="2209800"/>
            <a:chExt cx="914400" cy="944218"/>
          </a:xfrm>
        </p:grpSpPr>
        <p:sp>
          <p:nvSpPr>
            <p:cNvPr id="23" name="Rectangle 22"/>
            <p:cNvSpPr/>
            <p:nvPr/>
          </p:nvSpPr>
          <p:spPr>
            <a:xfrm>
              <a:off x="685800" y="2209800"/>
              <a:ext cx="914400" cy="944218"/>
            </a:xfrm>
            <a:prstGeom prst="rect">
              <a:avLst/>
            </a:prstGeom>
            <a:solidFill>
              <a:srgbClr val="FDF3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33981" y="2438400"/>
              <a:ext cx="238421" cy="202273"/>
            </a:xfrm>
            <a:custGeom>
              <a:avLst/>
              <a:gdLst>
                <a:gd name="connsiteX0" fmla="*/ 164468 w 323075"/>
                <a:gd name="connsiteY0" fmla="*/ 0 h 274092"/>
                <a:gd name="connsiteX1" fmla="*/ 45685 w 323075"/>
                <a:gd name="connsiteY1" fmla="*/ 27409 h 274092"/>
                <a:gd name="connsiteX2" fmla="*/ 9137 w 323075"/>
                <a:gd name="connsiteY2" fmla="*/ 45682 h 274092"/>
                <a:gd name="connsiteX3" fmla="*/ 0 w 323075"/>
                <a:gd name="connsiteY3" fmla="*/ 73091 h 274092"/>
                <a:gd name="connsiteX4" fmla="*/ 9137 w 323075"/>
                <a:gd name="connsiteY4" fmla="*/ 191864 h 274092"/>
                <a:gd name="connsiteX5" fmla="*/ 36548 w 323075"/>
                <a:gd name="connsiteY5" fmla="*/ 219273 h 274092"/>
                <a:gd name="connsiteX6" fmla="*/ 63960 w 323075"/>
                <a:gd name="connsiteY6" fmla="*/ 237546 h 274092"/>
                <a:gd name="connsiteX7" fmla="*/ 91371 w 323075"/>
                <a:gd name="connsiteY7" fmla="*/ 264955 h 274092"/>
                <a:gd name="connsiteX8" fmla="*/ 127920 w 323075"/>
                <a:gd name="connsiteY8" fmla="*/ 274092 h 274092"/>
                <a:gd name="connsiteX9" fmla="*/ 301525 w 323075"/>
                <a:gd name="connsiteY9" fmla="*/ 264955 h 274092"/>
                <a:gd name="connsiteX10" fmla="*/ 319800 w 323075"/>
                <a:gd name="connsiteY10" fmla="*/ 228410 h 274092"/>
                <a:gd name="connsiteX11" fmla="*/ 310663 w 323075"/>
                <a:gd name="connsiteY11" fmla="*/ 54818 h 274092"/>
                <a:gd name="connsiteX12" fmla="*/ 255840 w 323075"/>
                <a:gd name="connsiteY12" fmla="*/ 36546 h 274092"/>
                <a:gd name="connsiteX13" fmla="*/ 137057 w 323075"/>
                <a:gd name="connsiteY13" fmla="*/ 27409 h 274092"/>
                <a:gd name="connsiteX14" fmla="*/ 109645 w 323075"/>
                <a:gd name="connsiteY14" fmla="*/ 18273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075" h="274092">
                  <a:moveTo>
                    <a:pt x="164468" y="0"/>
                  </a:moveTo>
                  <a:cubicBezTo>
                    <a:pt x="124874" y="9136"/>
                    <a:pt x="84669" y="15944"/>
                    <a:pt x="45685" y="27409"/>
                  </a:cubicBezTo>
                  <a:cubicBezTo>
                    <a:pt x="32618" y="31252"/>
                    <a:pt x="18768" y="36051"/>
                    <a:pt x="9137" y="45682"/>
                  </a:cubicBezTo>
                  <a:cubicBezTo>
                    <a:pt x="2327" y="52492"/>
                    <a:pt x="3046" y="63955"/>
                    <a:pt x="0" y="73091"/>
                  </a:cubicBezTo>
                  <a:cubicBezTo>
                    <a:pt x="3046" y="112682"/>
                    <a:pt x="-494" y="153342"/>
                    <a:pt x="9137" y="191864"/>
                  </a:cubicBezTo>
                  <a:cubicBezTo>
                    <a:pt x="12271" y="204399"/>
                    <a:pt x="26621" y="211001"/>
                    <a:pt x="36548" y="219273"/>
                  </a:cubicBezTo>
                  <a:cubicBezTo>
                    <a:pt x="44984" y="226303"/>
                    <a:pt x="55524" y="230516"/>
                    <a:pt x="63960" y="237546"/>
                  </a:cubicBezTo>
                  <a:cubicBezTo>
                    <a:pt x="73887" y="245818"/>
                    <a:pt x="80152" y="258545"/>
                    <a:pt x="91371" y="264955"/>
                  </a:cubicBezTo>
                  <a:cubicBezTo>
                    <a:pt x="102275" y="271185"/>
                    <a:pt x="115737" y="271046"/>
                    <a:pt x="127920" y="274092"/>
                  </a:cubicBezTo>
                  <a:cubicBezTo>
                    <a:pt x="185788" y="271046"/>
                    <a:pt x="245152" y="278376"/>
                    <a:pt x="301525" y="264955"/>
                  </a:cubicBezTo>
                  <a:cubicBezTo>
                    <a:pt x="314775" y="261801"/>
                    <a:pt x="319208" y="242017"/>
                    <a:pt x="319800" y="228410"/>
                  </a:cubicBezTo>
                  <a:cubicBezTo>
                    <a:pt x="322317" y="170521"/>
                    <a:pt x="328988" y="109788"/>
                    <a:pt x="310663" y="54818"/>
                  </a:cubicBezTo>
                  <a:cubicBezTo>
                    <a:pt x="304571" y="36544"/>
                    <a:pt x="275046" y="38023"/>
                    <a:pt x="255840" y="36546"/>
                  </a:cubicBezTo>
                  <a:lnTo>
                    <a:pt x="137057" y="27409"/>
                  </a:lnTo>
                  <a:lnTo>
                    <a:pt x="109645" y="1827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81581" y="2667000"/>
              <a:ext cx="490019" cy="292364"/>
            </a:xfrm>
            <a:custGeom>
              <a:avLst/>
              <a:gdLst>
                <a:gd name="connsiteX0" fmla="*/ 0 w 490019"/>
                <a:gd name="connsiteY0" fmla="*/ 246682 h 292364"/>
                <a:gd name="connsiteX1" fmla="*/ 18274 w 490019"/>
                <a:gd name="connsiteY1" fmla="*/ 137045 h 292364"/>
                <a:gd name="connsiteX2" fmla="*/ 36548 w 490019"/>
                <a:gd name="connsiteY2" fmla="*/ 100500 h 292364"/>
                <a:gd name="connsiteX3" fmla="*/ 100508 w 490019"/>
                <a:gd name="connsiteY3" fmla="*/ 36545 h 292364"/>
                <a:gd name="connsiteX4" fmla="*/ 137057 w 490019"/>
                <a:gd name="connsiteY4" fmla="*/ 27409 h 292364"/>
                <a:gd name="connsiteX5" fmla="*/ 228428 w 490019"/>
                <a:gd name="connsiteY5" fmla="*/ 0 h 292364"/>
                <a:gd name="connsiteX6" fmla="*/ 365485 w 490019"/>
                <a:gd name="connsiteY6" fmla="*/ 9136 h 292364"/>
                <a:gd name="connsiteX7" fmla="*/ 411171 w 490019"/>
                <a:gd name="connsiteY7" fmla="*/ 54818 h 292364"/>
                <a:gd name="connsiteX8" fmla="*/ 438583 w 490019"/>
                <a:gd name="connsiteY8" fmla="*/ 82227 h 292364"/>
                <a:gd name="connsiteX9" fmla="*/ 484268 w 490019"/>
                <a:gd name="connsiteY9" fmla="*/ 109636 h 292364"/>
                <a:gd name="connsiteX10" fmla="*/ 484268 w 490019"/>
                <a:gd name="connsiteY10" fmla="*/ 292364 h 29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019" h="292364">
                  <a:moveTo>
                    <a:pt x="0" y="246682"/>
                  </a:moveTo>
                  <a:cubicBezTo>
                    <a:pt x="6091" y="210136"/>
                    <a:pt x="9288" y="172988"/>
                    <a:pt x="18274" y="137045"/>
                  </a:cubicBezTo>
                  <a:cubicBezTo>
                    <a:pt x="21577" y="123832"/>
                    <a:pt x="29329" y="112049"/>
                    <a:pt x="36548" y="100500"/>
                  </a:cubicBezTo>
                  <a:cubicBezTo>
                    <a:pt x="53161" y="73922"/>
                    <a:pt x="71714" y="50941"/>
                    <a:pt x="100508" y="36545"/>
                  </a:cubicBezTo>
                  <a:cubicBezTo>
                    <a:pt x="111740" y="30929"/>
                    <a:pt x="124942" y="30713"/>
                    <a:pt x="137057" y="27409"/>
                  </a:cubicBezTo>
                  <a:cubicBezTo>
                    <a:pt x="194578" y="11723"/>
                    <a:pt x="186801" y="13874"/>
                    <a:pt x="228428" y="0"/>
                  </a:cubicBezTo>
                  <a:cubicBezTo>
                    <a:pt x="274114" y="3045"/>
                    <a:pt x="320321" y="1609"/>
                    <a:pt x="365485" y="9136"/>
                  </a:cubicBezTo>
                  <a:cubicBezTo>
                    <a:pt x="391424" y="13459"/>
                    <a:pt x="397415" y="38312"/>
                    <a:pt x="411171" y="54818"/>
                  </a:cubicBezTo>
                  <a:cubicBezTo>
                    <a:pt x="419444" y="64744"/>
                    <a:pt x="428246" y="74475"/>
                    <a:pt x="438583" y="82227"/>
                  </a:cubicBezTo>
                  <a:cubicBezTo>
                    <a:pt x="452790" y="92882"/>
                    <a:pt x="480495" y="92283"/>
                    <a:pt x="484268" y="109636"/>
                  </a:cubicBezTo>
                  <a:cubicBezTo>
                    <a:pt x="497208" y="169155"/>
                    <a:pt x="484268" y="231455"/>
                    <a:pt x="484268" y="292364"/>
                  </a:cubicBezTo>
                </a:path>
              </a:pathLst>
            </a:custGeom>
            <a:ln>
              <a:solidFill>
                <a:srgbClr val="80808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I: Mapping Relational Networks | </a:t>
            </a:r>
            <a:r>
              <a:rPr lang="en-US" b="1" dirty="0">
                <a:solidFill>
                  <a:schemeClr val="tx1"/>
                </a:solidFill>
              </a:rPr>
              <a:t>Economic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Connect these new stakeholders to the relational network you developed in your </a:t>
            </a:r>
            <a:r>
              <a:rPr lang="en-US" b="1" dirty="0" smtClean="0">
                <a:solidFill>
                  <a:srgbClr val="000000"/>
                </a:solidFill>
              </a:rPr>
              <a:t>Network Mapping </a:t>
            </a:r>
            <a:r>
              <a:rPr lang="en-US" dirty="0" smtClean="0">
                <a:solidFill>
                  <a:srgbClr val="000000"/>
                </a:solidFill>
              </a:rPr>
              <a:t>template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2971800" y="1752600"/>
            <a:ext cx="3321155" cy="4419600"/>
            <a:chOff x="1189788" y="1752600"/>
            <a:chExt cx="1891633" cy="251727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189788" y="1752600"/>
              <a:ext cx="1891633" cy="25172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7" name="Picture 16" descr="02_PD101_network_mapping.jpg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" t="4077" r="5103" b="3902"/>
            <a:stretch/>
          </p:blipFill>
          <p:spPr>
            <a:xfrm>
              <a:off x="1212594" y="1801518"/>
              <a:ext cx="1845502" cy="2438400"/>
            </a:xfrm>
            <a:prstGeom prst="rect">
              <a:avLst/>
            </a:prstGeom>
          </p:spPr>
        </p:pic>
      </p:grpSp>
      <p:sp>
        <p:nvSpPr>
          <p:cNvPr id="13" name="Bent Arrow 12"/>
          <p:cNvSpPr/>
          <p:nvPr/>
        </p:nvSpPr>
        <p:spPr>
          <a:xfrm rot="16200000" flipH="1" flipV="1">
            <a:off x="1866900" y="2324100"/>
            <a:ext cx="1219200" cy="2057400"/>
          </a:xfrm>
          <a:prstGeom prst="bentArrow">
            <a:avLst>
              <a:gd name="adj1" fmla="val 473"/>
              <a:gd name="adj2" fmla="val 3745"/>
              <a:gd name="adj3" fmla="val 4834"/>
              <a:gd name="adj4" fmla="val 27663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8" name="Bent Arrow 17"/>
          <p:cNvSpPr/>
          <p:nvPr/>
        </p:nvSpPr>
        <p:spPr>
          <a:xfrm rot="10800000" flipV="1">
            <a:off x="4572000" y="2819400"/>
            <a:ext cx="3352800" cy="990600"/>
          </a:xfrm>
          <a:prstGeom prst="bentArrow">
            <a:avLst>
              <a:gd name="adj1" fmla="val 473"/>
              <a:gd name="adj2" fmla="val 3745"/>
              <a:gd name="adj3" fmla="val 4834"/>
              <a:gd name="adj4" fmla="val 33259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9" name="U-Turn Arrow 18"/>
          <p:cNvSpPr/>
          <p:nvPr/>
        </p:nvSpPr>
        <p:spPr>
          <a:xfrm>
            <a:off x="1143000" y="4495800"/>
            <a:ext cx="4419600" cy="609600"/>
          </a:xfrm>
          <a:prstGeom prst="uturnArrow">
            <a:avLst>
              <a:gd name="adj1" fmla="val 0"/>
              <a:gd name="adj2" fmla="val 5379"/>
              <a:gd name="adj3" fmla="val 8468"/>
              <a:gd name="adj4" fmla="val 36256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787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1600" b="1" dirty="0">
                <a:solidFill>
                  <a:srgbClr val="262626"/>
                </a:solidFill>
                <a:latin typeface="Arial"/>
                <a:cs typeface="Arial"/>
              </a:rPr>
              <a:t>FLEX </a:t>
            </a:r>
            <a:r>
              <a:rPr lang="en-US" sz="1600" b="1" dirty="0" smtClean="0">
                <a:solidFill>
                  <a:srgbClr val="262626"/>
                </a:solidFill>
                <a:latin typeface="Arial"/>
                <a:cs typeface="Arial"/>
              </a:rPr>
              <a:t>ACTIVITY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 smtClean="0">
                <a:solidFill>
                  <a:srgbClr val="262626"/>
                </a:solidFill>
                <a:latin typeface="Arial"/>
                <a:cs typeface="Arial"/>
              </a:rPr>
              <a:t>Option 2: An Action Plan </a:t>
            </a:r>
            <a:r>
              <a:rPr lang="en-US" dirty="0" smtClean="0">
                <a:solidFill>
                  <a:srgbClr val="262626"/>
                </a:solidFill>
                <a:latin typeface="Arial"/>
                <a:cs typeface="Arial"/>
              </a:rPr>
              <a:t>(20 Minutes)</a:t>
            </a:r>
            <a:endParaRPr lang="en-US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endParaRPr lang="en-US" dirty="0" smtClean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 smtClean="0">
                <a:latin typeface="Georgia"/>
                <a:cs typeface="Georgia"/>
              </a:rPr>
              <a:t>Consider </a:t>
            </a:r>
            <a:r>
              <a:rPr lang="en-US" dirty="0">
                <a:latin typeface="Georgia"/>
                <a:cs typeface="Georgia"/>
              </a:rPr>
              <a:t>using this activity to help participants plan for personal </a:t>
            </a:r>
            <a:r>
              <a:rPr lang="en-US" dirty="0" smtClean="0">
                <a:latin typeface="Georgia"/>
                <a:cs typeface="Georgia"/>
              </a:rPr>
              <a:t>growth.</a:t>
            </a:r>
          </a:p>
          <a:p>
            <a:pPr eaLnBrk="1" hangingPunct="1">
              <a:spcAft>
                <a:spcPts val="1200"/>
              </a:spcAft>
              <a:buSzPct val="75000"/>
            </a:pPr>
            <a:endParaRPr lang="en-US" dirty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>
                <a:latin typeface="Georgia"/>
                <a:cs typeface="Georgia"/>
              </a:rPr>
              <a:t>If you decide to use this option: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Move </a:t>
            </a:r>
            <a:r>
              <a:rPr lang="en-US" dirty="0">
                <a:latin typeface="Georgia"/>
                <a:cs typeface="Georgia"/>
              </a:rPr>
              <a:t>the following </a:t>
            </a:r>
            <a:r>
              <a:rPr lang="en-US" dirty="0" smtClean="0">
                <a:latin typeface="Georgia"/>
                <a:cs typeface="Georgia"/>
              </a:rPr>
              <a:t>slide </a:t>
            </a:r>
            <a:r>
              <a:rPr lang="en-US" dirty="0">
                <a:latin typeface="Georgia"/>
                <a:cs typeface="Georgia"/>
              </a:rPr>
              <a:t>into “Section </a:t>
            </a:r>
            <a:r>
              <a:rPr lang="en-US" dirty="0" smtClean="0">
                <a:latin typeface="Georgia"/>
                <a:cs typeface="Georgia"/>
              </a:rPr>
              <a:t>II</a:t>
            </a:r>
            <a:r>
              <a:rPr lang="en-US" dirty="0">
                <a:latin typeface="Georgia"/>
                <a:cs typeface="Georgia"/>
              </a:rPr>
              <a:t>” of the slide deck (use Facilitator Guide as a </a:t>
            </a:r>
            <a:r>
              <a:rPr lang="en-US" dirty="0" smtClean="0">
                <a:latin typeface="Georgia"/>
                <a:cs typeface="Georgia"/>
              </a:rPr>
              <a:t>reference)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>
                <a:latin typeface="Georgia"/>
                <a:cs typeface="Georgia"/>
              </a:rPr>
              <a:t>Use “Flex Activity Option 2” (20 Minutes) to complete your 12 hour curriculum </a:t>
            </a:r>
          </a:p>
        </p:txBody>
      </p:sp>
    </p:spTree>
    <p:extLst>
      <p:ext uri="{BB962C8B-B14F-4D97-AF65-F5344CB8AC3E}">
        <p14:creationId xmlns:p14="http://schemas.microsoft.com/office/powerpoint/2010/main" val="29393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eechBubble.jp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>
            <a:off x="1304636" y="2004290"/>
            <a:ext cx="6604000" cy="43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0" y="2177473"/>
            <a:ext cx="6019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endParaRPr lang="en-US" kern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r>
              <a:rPr lang="en-US" kern="0" dirty="0" smtClean="0">
                <a:latin typeface="+mn-lt"/>
                <a:ea typeface="+mn-ea"/>
                <a:cs typeface="+mn-cs"/>
              </a:rPr>
              <a:t>“</a:t>
            </a:r>
            <a:r>
              <a:rPr lang="en-US" kern="0" dirty="0">
                <a:latin typeface="+mn-lt"/>
                <a:ea typeface="+mn-ea"/>
                <a:cs typeface="+mn-cs"/>
              </a:rPr>
              <a:t>I will make my goal come true by doing ________, </a:t>
            </a:r>
            <a:r>
              <a:rPr lang="en-US" kern="0" dirty="0"/>
              <a:t>________</a:t>
            </a:r>
            <a:r>
              <a:rPr lang="en-US" kern="0" dirty="0" smtClean="0">
                <a:latin typeface="+mn-lt"/>
                <a:ea typeface="+mn-ea"/>
                <a:cs typeface="+mn-cs"/>
              </a:rPr>
              <a:t>, </a:t>
            </a:r>
            <a:r>
              <a:rPr lang="en-US" kern="0" dirty="0">
                <a:latin typeface="+mn-lt"/>
                <a:ea typeface="+mn-ea"/>
                <a:cs typeface="+mn-cs"/>
              </a:rPr>
              <a:t>and </a:t>
            </a:r>
            <a:r>
              <a:rPr lang="en-US" kern="0" dirty="0"/>
              <a:t>________</a:t>
            </a:r>
            <a:r>
              <a:rPr lang="en-US" kern="0" dirty="0" smtClean="0">
                <a:latin typeface="+mn-lt"/>
                <a:ea typeface="+mn-ea"/>
                <a:cs typeface="+mn-cs"/>
              </a:rPr>
              <a:t>. </a:t>
            </a:r>
          </a:p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endParaRPr lang="en-US" kern="0" dirty="0" smtClean="0">
              <a:latin typeface="+mn-lt"/>
              <a:ea typeface="+mn-ea"/>
              <a:cs typeface="+mn-cs"/>
            </a:endParaRPr>
          </a:p>
          <a:p>
            <a:pPr indent="-190500">
              <a:spcBef>
                <a:spcPts val="0"/>
              </a:spcBef>
              <a:spcAft>
                <a:spcPts val="0"/>
              </a:spcAft>
              <a:buSzPct val="75000"/>
              <a:buFont typeface="Arial" pitchFamily="-107" charset="0"/>
              <a:buNone/>
              <a:defRPr/>
            </a:pPr>
            <a:r>
              <a:rPr lang="en-US" kern="0" dirty="0" smtClean="0">
                <a:latin typeface="+mn-lt"/>
                <a:ea typeface="+mn-ea"/>
                <a:cs typeface="+mn-cs"/>
              </a:rPr>
              <a:t>My </a:t>
            </a:r>
            <a:r>
              <a:rPr lang="en-US" kern="0" dirty="0">
                <a:latin typeface="+mn-lt"/>
                <a:ea typeface="+mn-ea"/>
                <a:cs typeface="+mn-cs"/>
              </a:rPr>
              <a:t>friend </a:t>
            </a:r>
            <a:r>
              <a:rPr lang="en-US" kern="0" dirty="0" smtClean="0"/>
              <a:t>________ </a:t>
            </a:r>
            <a:r>
              <a:rPr lang="en-US" kern="0" dirty="0" smtClean="0">
                <a:latin typeface="+mn-lt"/>
                <a:ea typeface="+mn-ea"/>
                <a:cs typeface="+mn-cs"/>
              </a:rPr>
              <a:t>will </a:t>
            </a:r>
            <a:r>
              <a:rPr lang="en-US" kern="0" dirty="0">
                <a:latin typeface="+mn-lt"/>
                <a:ea typeface="+mn-ea"/>
                <a:cs typeface="+mn-cs"/>
              </a:rPr>
              <a:t>check in with me in </a:t>
            </a:r>
            <a:r>
              <a:rPr lang="en-US" kern="0" dirty="0"/>
              <a:t>________</a:t>
            </a:r>
            <a:r>
              <a:rPr lang="en-US" kern="0" dirty="0" smtClean="0"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latin typeface="+mn-lt"/>
                <a:ea typeface="+mn-ea"/>
                <a:cs typeface="+mn-cs"/>
              </a:rPr>
              <a:t>to see if I am meeting my goals.”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 smtClean="0"/>
              <a:t>Section II: Attribute Analysis | </a:t>
            </a:r>
            <a:r>
              <a:rPr lang="en-US" b="1" dirty="0" smtClean="0">
                <a:solidFill>
                  <a:schemeClr val="tx1"/>
                </a:solidFill>
              </a:rPr>
              <a:t>An Action Plan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Define an action you can take this summer to progress toward each goal you have identified. Identify a friend to keep you accountable.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1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04800"/>
            <a:ext cx="8382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1600" b="1" dirty="0">
                <a:solidFill>
                  <a:srgbClr val="262626"/>
                </a:solidFill>
                <a:latin typeface="Arial"/>
                <a:cs typeface="Arial"/>
              </a:rPr>
              <a:t>FLEX ACTIVITY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 smtClean="0">
                <a:solidFill>
                  <a:srgbClr val="262626"/>
                </a:solidFill>
                <a:latin typeface="Arial"/>
                <a:cs typeface="Arial"/>
              </a:rPr>
              <a:t>Option 3: Complete the Résumé </a:t>
            </a:r>
            <a:r>
              <a:rPr lang="en-US" dirty="0" smtClean="0">
                <a:solidFill>
                  <a:srgbClr val="262626"/>
                </a:solidFill>
                <a:latin typeface="Arial"/>
                <a:cs typeface="Arial"/>
              </a:rPr>
              <a:t>(40 </a:t>
            </a:r>
            <a:r>
              <a:rPr lang="en-US" dirty="0">
                <a:solidFill>
                  <a:srgbClr val="262626"/>
                </a:solidFill>
                <a:latin typeface="Arial"/>
                <a:cs typeface="Arial"/>
              </a:rPr>
              <a:t>Minutes)</a:t>
            </a:r>
          </a:p>
          <a:p>
            <a:pPr eaLnBrk="1" hangingPunct="1">
              <a:spcAft>
                <a:spcPts val="1200"/>
              </a:spcAft>
              <a:buSzPct val="75000"/>
            </a:pPr>
            <a:endParaRPr lang="en-US" dirty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 smtClean="0">
                <a:latin typeface="Georgia"/>
                <a:cs typeface="Georgia"/>
              </a:rPr>
              <a:t>Consider </a:t>
            </a:r>
            <a:r>
              <a:rPr lang="en-US" dirty="0">
                <a:latin typeface="Georgia"/>
                <a:cs typeface="Georgia"/>
              </a:rPr>
              <a:t>using this activity to go deeper into the résumé process and have participants create an application-ready résumé in a Microsoft Word document. </a:t>
            </a:r>
            <a:r>
              <a:rPr lang="en-US" i="1" dirty="0" smtClean="0">
                <a:latin typeface="Georgia"/>
                <a:cs typeface="Georgia"/>
              </a:rPr>
              <a:t>NOTE</a:t>
            </a:r>
            <a:r>
              <a:rPr lang="en-US" i="1" dirty="0">
                <a:latin typeface="Georgia"/>
                <a:cs typeface="Georgia"/>
              </a:rPr>
              <a:t>: This option will require access to a computer </a:t>
            </a:r>
            <a:r>
              <a:rPr lang="en-US" i="1" dirty="0" smtClean="0">
                <a:latin typeface="Georgia"/>
                <a:cs typeface="Georgia"/>
              </a:rPr>
              <a:t>lab. </a:t>
            </a:r>
          </a:p>
          <a:p>
            <a:pPr eaLnBrk="1" hangingPunct="1">
              <a:spcAft>
                <a:spcPts val="1200"/>
              </a:spcAft>
              <a:buSzPct val="75000"/>
            </a:pPr>
            <a:endParaRPr lang="en-US" i="1" dirty="0" smtClean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>
                <a:latin typeface="Georgia"/>
                <a:cs typeface="Georgia"/>
              </a:rPr>
              <a:t>If you decide to use this option: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Move </a:t>
            </a:r>
            <a:r>
              <a:rPr lang="en-US" dirty="0">
                <a:latin typeface="Georgia"/>
                <a:cs typeface="Georgia"/>
              </a:rPr>
              <a:t>the following </a:t>
            </a:r>
            <a:r>
              <a:rPr lang="en-US" dirty="0" smtClean="0">
                <a:latin typeface="Georgia"/>
                <a:cs typeface="Georgia"/>
              </a:rPr>
              <a:t>six slides </a:t>
            </a:r>
            <a:r>
              <a:rPr lang="en-US" dirty="0">
                <a:latin typeface="Georgia"/>
                <a:cs typeface="Georgia"/>
              </a:rPr>
              <a:t>into “Section II” of the slide deck (use Facilitator Guide as a </a:t>
            </a:r>
            <a:r>
              <a:rPr lang="en-US" dirty="0" smtClean="0">
                <a:latin typeface="Georgia"/>
                <a:cs typeface="Georgia"/>
              </a:rPr>
              <a:t>reference).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Download the “Resume Template .Doc” file from: </a:t>
            </a:r>
            <a:r>
              <a:rPr lang="en-US" sz="2000" dirty="0">
                <a:latin typeface="Georgia"/>
                <a:cs typeface="Georgia"/>
                <a:hlinkClick r:id="rId2"/>
              </a:rPr>
              <a:t>http://learnandearnpd.org/resources/activity-</a:t>
            </a:r>
            <a:r>
              <a:rPr lang="en-US" sz="2000" dirty="0" smtClean="0">
                <a:latin typeface="Georgia"/>
                <a:cs typeface="Georgia"/>
                <a:hlinkClick r:id="rId2"/>
              </a:rPr>
              <a:t>templates.html</a:t>
            </a:r>
            <a:endParaRPr lang="en-US" sz="2000" dirty="0" smtClean="0">
              <a:latin typeface="Georgia"/>
              <a:cs typeface="Georgia"/>
            </a:endParaRP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i="1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1069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I: Introduction | </a:t>
            </a:r>
            <a:r>
              <a:rPr lang="en-US" b="1" dirty="0" smtClean="0">
                <a:solidFill>
                  <a:schemeClr val="tx1"/>
                </a:solidFill>
              </a:rPr>
              <a:t>Opening Discussion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40948" y="3969725"/>
            <a:ext cx="1916054" cy="1916040"/>
            <a:chOff x="640948" y="3969725"/>
            <a:chExt cx="1916054" cy="1916040"/>
          </a:xfrm>
        </p:grpSpPr>
        <p:sp>
          <p:nvSpPr>
            <p:cNvPr id="5" name="Donut 4"/>
            <p:cNvSpPr>
              <a:spLocks noChangeAspect="1"/>
            </p:cNvSpPr>
            <p:nvPr/>
          </p:nvSpPr>
          <p:spPr bwMode="auto">
            <a:xfrm rot="15961482">
              <a:off x="902723" y="4238760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 bwMode="auto">
            <a:xfrm rot="15961482">
              <a:off x="643676" y="490013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 rot="15961482">
              <a:off x="2379707" y="477949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 bwMode="auto">
            <a:xfrm rot="15961482">
              <a:off x="1602134" y="5708470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 rot="15961482">
              <a:off x="1481112" y="396699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 rot="15961482">
              <a:off x="842788" y="4303004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 bwMode="auto">
            <a:xfrm rot="15961482">
              <a:off x="931537" y="5580084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 bwMode="auto">
            <a:xfrm rot="15961482">
              <a:off x="2184629" y="5434673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 bwMode="auto">
            <a:xfrm rot="15961482">
              <a:off x="2099914" y="421564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04800" y="13716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04800" y="186255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600" y="1295400"/>
            <a:ext cx="119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Participant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9600" y="1786354"/>
            <a:ext cx="1122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Facilitator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2400" y="694492"/>
            <a:ext cx="3063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Circle up with a team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 rot="4669276">
            <a:off x="5590740" y="1865808"/>
            <a:ext cx="1916054" cy="1916040"/>
            <a:chOff x="640948" y="3969725"/>
            <a:chExt cx="1916054" cy="1916040"/>
          </a:xfrm>
        </p:grpSpPr>
        <p:sp>
          <p:nvSpPr>
            <p:cNvPr id="52" name="Donut 51"/>
            <p:cNvSpPr>
              <a:spLocks noChangeAspect="1"/>
            </p:cNvSpPr>
            <p:nvPr/>
          </p:nvSpPr>
          <p:spPr bwMode="auto">
            <a:xfrm rot="15961482">
              <a:off x="902723" y="4238760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 rot="15961482">
              <a:off x="643676" y="490013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 bwMode="auto">
            <a:xfrm rot="15961482">
              <a:off x="2379707" y="477949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 bwMode="auto">
            <a:xfrm rot="15961482">
              <a:off x="1602134" y="5708470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 rot="15961482">
              <a:off x="1481112" y="396699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 rot="15961482">
              <a:off x="842788" y="4303004"/>
              <a:ext cx="174567" cy="18002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 rot="15961482">
              <a:off x="931537" y="5580084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 bwMode="auto">
            <a:xfrm rot="15961482">
              <a:off x="2184629" y="5434673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 bwMode="auto">
            <a:xfrm rot="15961482">
              <a:off x="2099914" y="4215642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438400" y="2057400"/>
            <a:ext cx="1867289" cy="1851532"/>
            <a:chOff x="2870250" y="1965845"/>
            <a:chExt cx="1867289" cy="1851532"/>
          </a:xfrm>
        </p:grpSpPr>
        <p:sp>
          <p:nvSpPr>
            <p:cNvPr id="62" name="Donut 61"/>
            <p:cNvSpPr>
              <a:spLocks noChangeAspect="1"/>
            </p:cNvSpPr>
            <p:nvPr/>
          </p:nvSpPr>
          <p:spPr bwMode="auto">
            <a:xfrm rot="20630758">
              <a:off x="3077319" y="2179616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 rot="20630758">
              <a:off x="3474168" y="196584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 rot="20630758">
              <a:off x="3958333" y="3637354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 bwMode="auto">
            <a:xfrm rot="20630758">
              <a:off x="2886223" y="3073260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 rot="20630758">
              <a:off x="4562972" y="258757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 rot="20630758">
              <a:off x="4099865" y="2034504"/>
              <a:ext cx="174567" cy="180023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 rot="20630758">
              <a:off x="2870250" y="2390671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 rot="20630758">
              <a:off x="3276743" y="358488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 rot="20630758">
              <a:off x="4450467" y="324490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572000" y="4114800"/>
            <a:ext cx="1867289" cy="1851532"/>
            <a:chOff x="4927649" y="3947045"/>
            <a:chExt cx="1867289" cy="1851532"/>
          </a:xfrm>
        </p:grpSpPr>
        <p:sp>
          <p:nvSpPr>
            <p:cNvPr id="72" name="Donut 71"/>
            <p:cNvSpPr>
              <a:spLocks noChangeAspect="1"/>
            </p:cNvSpPr>
            <p:nvPr/>
          </p:nvSpPr>
          <p:spPr bwMode="auto">
            <a:xfrm rot="20630758">
              <a:off x="5134718" y="4160816"/>
              <a:ext cx="1396538" cy="1440180"/>
            </a:xfrm>
            <a:prstGeom prst="donut">
              <a:avLst>
                <a:gd name="adj" fmla="val 2091"/>
              </a:avLst>
            </a:prstGeom>
            <a:solidFill>
              <a:srgbClr val="FF66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 rot="20630758">
              <a:off x="5531567" y="394704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 bwMode="auto">
            <a:xfrm rot="20630758">
              <a:off x="6015732" y="5618554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 bwMode="auto">
            <a:xfrm rot="20630758">
              <a:off x="4943622" y="5054460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 rot="20630758">
              <a:off x="6620371" y="456877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 rot="20630758">
              <a:off x="6157264" y="4015704"/>
              <a:ext cx="174567" cy="180023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 rot="20630758">
              <a:off x="4927649" y="4371871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 bwMode="auto">
            <a:xfrm rot="20630758">
              <a:off x="5334142" y="5566085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 bwMode="auto">
            <a:xfrm rot="20630758">
              <a:off x="6507866" y="5226107"/>
              <a:ext cx="174567" cy="180023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7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4800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 smtClean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b="1" dirty="0" smtClean="0">
                <a:solidFill>
                  <a:srgbClr val="000000"/>
                </a:solidFill>
              </a:rPr>
              <a:t>Résumé Creation</a:t>
            </a:r>
            <a:r>
              <a:rPr lang="en-US" dirty="0" smtClean="0">
                <a:solidFill>
                  <a:srgbClr val="000000"/>
                </a:solidFill>
              </a:rPr>
              <a:t> template has several key sections; one section relates to Personal Information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resume_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6397" r="6817" b="7022"/>
          <a:stretch/>
        </p:blipFill>
        <p:spPr>
          <a:xfrm>
            <a:off x="320560" y="1623290"/>
            <a:ext cx="3426691" cy="445346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228600" y="1651000"/>
            <a:ext cx="3581400" cy="4733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114800" y="1752600"/>
            <a:ext cx="457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22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Information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address, contact information 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Short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profile or biography</a:t>
            </a:r>
          </a:p>
        </p:txBody>
      </p:sp>
    </p:spTree>
    <p:extLst>
      <p:ext uri="{BB962C8B-B14F-4D97-AF65-F5344CB8AC3E}">
        <p14:creationId xmlns:p14="http://schemas.microsoft.com/office/powerpoint/2010/main" val="158983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4800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Another section relates to relevant work experience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resume_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6397" r="6817" b="7022"/>
          <a:stretch/>
        </p:blipFill>
        <p:spPr>
          <a:xfrm>
            <a:off x="320560" y="1623290"/>
            <a:ext cx="3426691" cy="445346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228600" y="2602345"/>
            <a:ext cx="3581400" cy="20112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114800" y="1752600"/>
            <a:ext cx="457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22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 title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employer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 responsibilities and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period of time employed</a:t>
            </a:r>
          </a:p>
        </p:txBody>
      </p:sp>
    </p:spTree>
    <p:extLst>
      <p:ext uri="{BB962C8B-B14F-4D97-AF65-F5344CB8AC3E}">
        <p14:creationId xmlns:p14="http://schemas.microsoft.com/office/powerpoint/2010/main" val="313759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4800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third section relates to relevant educational experience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resume_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6397" r="6817" b="7022"/>
          <a:stretch/>
        </p:blipFill>
        <p:spPr>
          <a:xfrm>
            <a:off x="320560" y="1623290"/>
            <a:ext cx="3426691" cy="445346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28600" y="4826000"/>
            <a:ext cx="3581400" cy="5495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114800" y="1752600"/>
            <a:ext cx="457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22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 of educational provider or school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educational program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Subject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expertise learned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Qualifications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(grades, certificates, degrees, etc.)</a:t>
            </a:r>
          </a:p>
        </p:txBody>
      </p:sp>
    </p:spTree>
    <p:extLst>
      <p:ext uri="{BB962C8B-B14F-4D97-AF65-F5344CB8AC3E}">
        <p14:creationId xmlns:p14="http://schemas.microsoft.com/office/powerpoint/2010/main" val="24855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4800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fourth section relates to relevant skills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resume_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6397" r="6817" b="7022"/>
          <a:stretch/>
        </p:blipFill>
        <p:spPr>
          <a:xfrm>
            <a:off x="320560" y="1623290"/>
            <a:ext cx="3426691" cy="445346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28600" y="5368635"/>
            <a:ext cx="3581400" cy="7158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114800" y="1752600"/>
            <a:ext cx="457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Aft>
                <a:spcPts val="1200"/>
              </a:spcAft>
              <a:buSzPct val="75000"/>
            </a:pPr>
            <a:r>
              <a:rPr lang="en-US" sz="22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Skills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 technical skills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professional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skills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5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4800" y="1600200"/>
            <a:ext cx="3434814" cy="4553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When completing your resume, remember:</a:t>
            </a:r>
          </a:p>
        </p:txBody>
      </p:sp>
      <p:pic>
        <p:nvPicPr>
          <p:cNvPr id="3" name="Picture 2" descr="resume_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6397" r="6817" b="7022"/>
          <a:stretch/>
        </p:blipFill>
        <p:spPr>
          <a:xfrm>
            <a:off x="320560" y="1623290"/>
            <a:ext cx="3426691" cy="445346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114800" y="1600200"/>
            <a:ext cx="457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the </a:t>
            </a: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reader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75000"/>
              <a:defRPr/>
            </a:pP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and describe content in a way that makes sense given the </a:t>
            </a: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audience</a:t>
            </a: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stakeholders</a:t>
            </a: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2200" i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</a:t>
            </a:r>
            <a:r>
              <a:rPr lang="en-US" sz="2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your résumé</a:t>
            </a:r>
          </a:p>
        </p:txBody>
      </p:sp>
    </p:spTree>
    <p:extLst>
      <p:ext uri="{BB962C8B-B14F-4D97-AF65-F5344CB8AC3E}">
        <p14:creationId xmlns:p14="http://schemas.microsoft.com/office/powerpoint/2010/main" val="398724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Résumé by Design | </a:t>
            </a:r>
            <a:r>
              <a:rPr lang="en-US" b="1" dirty="0">
                <a:solidFill>
                  <a:schemeClr val="tx1"/>
                </a:solidFill>
              </a:rPr>
              <a:t>Complete the Résumé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the content from your </a:t>
            </a:r>
            <a:r>
              <a:rPr lang="en-US" b="1" dirty="0" smtClean="0">
                <a:solidFill>
                  <a:srgbClr val="000000"/>
                </a:solidFill>
              </a:rPr>
              <a:t>Résumé Designer</a:t>
            </a:r>
            <a:r>
              <a:rPr lang="en-US" dirty="0" smtClean="0">
                <a:solidFill>
                  <a:srgbClr val="000000"/>
                </a:solidFill>
              </a:rPr>
              <a:t> template, complete the </a:t>
            </a:r>
            <a:r>
              <a:rPr lang="en-US" b="1" dirty="0" smtClean="0">
                <a:solidFill>
                  <a:srgbClr val="000000"/>
                </a:solidFill>
              </a:rPr>
              <a:t>Résumé Creation</a:t>
            </a:r>
            <a:r>
              <a:rPr lang="en-US" dirty="0" smtClean="0">
                <a:solidFill>
                  <a:srgbClr val="000000"/>
                </a:solidFill>
              </a:rPr>
              <a:t> template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14332" y="1981200"/>
            <a:ext cx="3110468" cy="4114800"/>
            <a:chOff x="4861040" y="1653310"/>
            <a:chExt cx="3442451" cy="4553976"/>
          </a:xfrm>
        </p:grpSpPr>
        <p:sp>
          <p:nvSpPr>
            <p:cNvPr id="8" name="Rectangle 7"/>
            <p:cNvSpPr/>
            <p:nvPr/>
          </p:nvSpPr>
          <p:spPr bwMode="auto">
            <a:xfrm>
              <a:off x="4861040" y="1653310"/>
              <a:ext cx="3434814" cy="455397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9" name="Picture 8" descr="resume_templat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2" t="6397" r="6817" b="7022"/>
            <a:stretch/>
          </p:blipFill>
          <p:spPr>
            <a:xfrm>
              <a:off x="4876800" y="1676400"/>
              <a:ext cx="3426691" cy="445346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6887" y="1828800"/>
            <a:ext cx="3339245" cy="4203107"/>
            <a:chOff x="170875" y="1477820"/>
            <a:chExt cx="3715228" cy="4676356"/>
          </a:xfrm>
        </p:grpSpPr>
        <p:sp>
          <p:nvSpPr>
            <p:cNvPr id="5" name="Rectangle 4"/>
            <p:cNvSpPr/>
            <p:nvPr/>
          </p:nvSpPr>
          <p:spPr bwMode="auto">
            <a:xfrm>
              <a:off x="304800" y="1600200"/>
              <a:ext cx="3434814" cy="455397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pic>
          <p:nvPicPr>
            <p:cNvPr id="11" name="Picture 10" descr="07_PD101_resume_designer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87"/>
            <a:stretch/>
          </p:blipFill>
          <p:spPr>
            <a:xfrm>
              <a:off x="170875" y="1477820"/>
              <a:ext cx="3715228" cy="4606635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899932" y="3581400"/>
            <a:ext cx="768096" cy="685800"/>
          </a:xfrm>
          <a:prstGeom prst="rightArrow">
            <a:avLst/>
          </a:prstGeom>
          <a:solidFill>
            <a:srgbClr val="FF0000">
              <a:alpha val="39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16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792" y="0"/>
            <a:ext cx="9144000" cy="64022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"/>
            <a:ext cx="8382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1200" b="1" dirty="0">
                <a:solidFill>
                  <a:srgbClr val="262626"/>
                </a:solidFill>
                <a:latin typeface="Arial"/>
                <a:cs typeface="Arial"/>
              </a:rPr>
              <a:t>FLEX ACTIVITY</a:t>
            </a:r>
          </a:p>
          <a:p>
            <a:pPr eaLnBrk="1" hangingPunct="1">
              <a:lnSpc>
                <a:spcPct val="70000"/>
              </a:lnSpc>
              <a:spcAft>
                <a:spcPts val="1200"/>
              </a:spcAft>
              <a:buSzPct val="75000"/>
            </a:pPr>
            <a:r>
              <a:rPr lang="en-US" sz="3200" b="1" dirty="0" smtClean="0">
                <a:solidFill>
                  <a:srgbClr val="262626"/>
                </a:solidFill>
                <a:latin typeface="Arial"/>
                <a:cs typeface="Arial"/>
              </a:rPr>
              <a:t>Option 4: Outcome of Interviews </a:t>
            </a:r>
            <a:r>
              <a:rPr lang="en-US" dirty="0" smtClean="0">
                <a:solidFill>
                  <a:srgbClr val="262626"/>
                </a:solidFill>
                <a:latin typeface="Arial"/>
                <a:cs typeface="Arial"/>
              </a:rPr>
              <a:t>(40 minutes)</a:t>
            </a:r>
            <a:endParaRPr lang="en-US" dirty="0">
              <a:solidFill>
                <a:srgbClr val="262626"/>
              </a:solidFill>
              <a:latin typeface="Arial"/>
              <a:cs typeface="Arial"/>
            </a:endParaRPr>
          </a:p>
          <a:p>
            <a:pPr eaLnBrk="1" hangingPunct="1">
              <a:spcAft>
                <a:spcPts val="1200"/>
              </a:spcAft>
              <a:buSzPct val="75000"/>
            </a:pPr>
            <a:endParaRPr lang="en-US" dirty="0" smtClean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 smtClean="0">
                <a:latin typeface="Georgia"/>
                <a:cs typeface="Georgia"/>
              </a:rPr>
              <a:t>Consider </a:t>
            </a:r>
            <a:r>
              <a:rPr lang="en-US" dirty="0">
                <a:latin typeface="Georgia"/>
                <a:cs typeface="Georgia"/>
              </a:rPr>
              <a:t>using this activity to go deeper into the interview </a:t>
            </a:r>
            <a:r>
              <a:rPr lang="en-US" dirty="0" smtClean="0">
                <a:latin typeface="Georgia"/>
                <a:cs typeface="Georgia"/>
              </a:rPr>
              <a:t>process.</a:t>
            </a:r>
          </a:p>
          <a:p>
            <a:pPr eaLnBrk="1" hangingPunct="1">
              <a:spcAft>
                <a:spcPts val="1200"/>
              </a:spcAft>
              <a:buSzPct val="75000"/>
            </a:pPr>
            <a:endParaRPr lang="en-US" i="1" dirty="0">
              <a:latin typeface="Georgia"/>
              <a:cs typeface="Georgia"/>
            </a:endParaRPr>
          </a:p>
          <a:p>
            <a:pPr eaLnBrk="1" hangingPunct="1">
              <a:spcAft>
                <a:spcPts val="1200"/>
              </a:spcAft>
              <a:buSzPct val="75000"/>
            </a:pPr>
            <a:r>
              <a:rPr lang="en-US" dirty="0">
                <a:latin typeface="Georgia"/>
                <a:cs typeface="Georgia"/>
              </a:rPr>
              <a:t>If you decide to use this option:</a:t>
            </a: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r>
              <a:rPr lang="en-US" dirty="0" smtClean="0">
                <a:latin typeface="Georgia"/>
                <a:cs typeface="Georgia"/>
              </a:rPr>
              <a:t>Move </a:t>
            </a:r>
            <a:r>
              <a:rPr lang="en-US" dirty="0">
                <a:latin typeface="Georgia"/>
                <a:cs typeface="Georgia"/>
              </a:rPr>
              <a:t>the following </a:t>
            </a:r>
            <a:r>
              <a:rPr lang="en-US" dirty="0" smtClean="0">
                <a:latin typeface="Georgia"/>
                <a:cs typeface="Georgia"/>
              </a:rPr>
              <a:t>two </a:t>
            </a:r>
            <a:r>
              <a:rPr lang="en-US" dirty="0">
                <a:latin typeface="Georgia"/>
                <a:cs typeface="Georgia"/>
              </a:rPr>
              <a:t>slides into “Section II” of the slide deck (use Facilitator Guide as a </a:t>
            </a:r>
            <a:r>
              <a:rPr lang="en-US" dirty="0" smtClean="0">
                <a:latin typeface="Georgia"/>
                <a:cs typeface="Georgia"/>
              </a:rPr>
              <a:t>reference).</a:t>
            </a:r>
            <a:endParaRPr lang="en-US" dirty="0">
              <a:latin typeface="Georgia"/>
              <a:cs typeface="Georgia"/>
            </a:endParaRPr>
          </a:p>
          <a:p>
            <a:pPr marL="342900" indent="-342900" eaLnBrk="1" hangingPunct="1">
              <a:spcAft>
                <a:spcPts val="1200"/>
              </a:spcAft>
              <a:buSzPct val="75000"/>
              <a:buFont typeface="Arial"/>
              <a:buChar char="•"/>
            </a:pPr>
            <a:endParaRPr lang="en-US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2051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II</a:t>
            </a:r>
            <a:r>
              <a:rPr lang="en-US" dirty="0"/>
              <a:t>: Both Sides of the Interview | </a:t>
            </a:r>
            <a:r>
              <a:rPr lang="en-US" b="1" dirty="0" smtClean="0">
                <a:solidFill>
                  <a:schemeClr val="tx1"/>
                </a:solidFill>
              </a:rPr>
              <a:t>Outcome of Interviews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2400" y="694492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Make a decision in your respective groups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762000" y="3505200"/>
            <a:ext cx="2971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/>
              <a:t>Would you like to hire the candidate?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/>
              <a:t>List 5+ criteria for your decision</a:t>
            </a:r>
            <a:endParaRPr lang="en-US" sz="2200" dirty="0"/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5181600" y="3733800"/>
            <a:ext cx="2971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Do you want to work for the Interviewer in the position for which you applied?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List 5+ criteria for your decision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362200" y="19050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1998304" y="2161401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1676400" y="19050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1998304" y="16002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667000"/>
            <a:ext cx="2038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“Applicant”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Group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26071" y="2598003"/>
            <a:ext cx="2373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“Interviewer” 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Group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5559348" y="2671465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1198204" y="2602468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6718555" y="20574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6354659" y="2313801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6032755" y="20574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354659" y="1752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Georgia" pitchFamily="-108" charset="0"/>
              <a:ea typeface="Osaka" pitchFamily="-108" charset="-128"/>
              <a:cs typeface="Osaka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977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peechBubble.jpg"/>
          <p:cNvPicPr>
            <a:picLocks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>
            <a:off x="4982050" y="1752600"/>
            <a:ext cx="32004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II: Both Sides of the Interview | </a:t>
            </a:r>
            <a:r>
              <a:rPr lang="en-US" b="1" dirty="0">
                <a:solidFill>
                  <a:schemeClr val="tx1"/>
                </a:solidFill>
              </a:rPr>
              <a:t>Outcome of Interviews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2400" y="694492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Present your respective decisions and criteria. Applicants: respond to the decision by your potential employer.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72050" y="4742875"/>
            <a:ext cx="1295400" cy="709136"/>
            <a:chOff x="990600" y="5158264"/>
            <a:chExt cx="1295400" cy="709136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2057400" y="56388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1524000" y="56388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990600" y="56388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 bwMode="auto">
            <a:xfrm>
              <a:off x="1528956" y="5158264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43099" y="4742875"/>
            <a:ext cx="1295400" cy="709136"/>
            <a:chOff x="6283667" y="5158264"/>
            <a:chExt cx="1295400" cy="70913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 bwMode="auto">
            <a:xfrm>
              <a:off x="7350467" y="563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 bwMode="auto">
            <a:xfrm>
              <a:off x="6817067" y="563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 bwMode="auto">
            <a:xfrm>
              <a:off x="6283667" y="563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781800" y="5158264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Georgia" pitchFamily="-108" charset="0"/>
                <a:ea typeface="Osaka" pitchFamily="-108" charset="-128"/>
                <a:cs typeface="Osaka" pitchFamily="-108" charset="-128"/>
              </a:endParaRPr>
            </a:p>
          </p:txBody>
        </p:sp>
      </p:grpSp>
      <p:pic>
        <p:nvPicPr>
          <p:cNvPr id="18" name="Picture 17" descr="SpeechBubble.jpg"/>
          <p:cNvPicPr>
            <a:picLocks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268" t="18688" r="13511" b="17675"/>
          <a:stretch/>
        </p:blipFill>
        <p:spPr bwMode="auto">
          <a:xfrm flipH="1">
            <a:off x="867250" y="1752600"/>
            <a:ext cx="32004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6415990" y="5576610"/>
            <a:ext cx="1889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Applicants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9658" y="5576610"/>
            <a:ext cx="2211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Interviewers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6414499" y="5581075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786094" y="5581075"/>
            <a:ext cx="1828800" cy="0"/>
          </a:xfrm>
          <a:prstGeom prst="line">
            <a:avLst/>
          </a:prstGeom>
          <a:solidFill>
            <a:srgbClr val="FF6600"/>
          </a:solidFill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058250" y="1962724"/>
            <a:ext cx="3048000" cy="25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Final Decision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5+ Supporting Criteria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Respond to decision in ~1 minute</a:t>
            </a:r>
            <a:endParaRPr lang="en-US" sz="2200" kern="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990600" y="1962724"/>
            <a:ext cx="3048000" cy="25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Final Decision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75000"/>
              <a:buFont typeface="Arial"/>
              <a:buChar char="•"/>
              <a:defRPr/>
            </a:pPr>
            <a:r>
              <a:rPr lang="en-US" sz="2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5+ Supporting Criteria</a:t>
            </a:r>
            <a:endParaRPr lang="en-US" sz="22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5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3071" y="118677"/>
            <a:ext cx="8686800" cy="276999"/>
          </a:xfrm>
        </p:spPr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I: Introduction </a:t>
            </a:r>
            <a:r>
              <a:rPr lang="en-US" dirty="0"/>
              <a:t>| </a:t>
            </a:r>
            <a:r>
              <a:rPr lang="en-US" b="1" dirty="0">
                <a:solidFill>
                  <a:schemeClr val="tx1"/>
                </a:solidFill>
              </a:rPr>
              <a:t>Opening Discussion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prstTxWarp prst="textNoShape">
              <a:avLst/>
            </a:prstTxWarp>
          </a:bodyPr>
          <a:lstStyle/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I make something that people need or want?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can I solve?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creative new idea can I bring to life?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broken that needs to be fixed?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I make someone’s life better?</a:t>
            </a:r>
          </a:p>
          <a:p>
            <a:pPr marL="190500" indent="-190500" eaLnBrk="1" hangingPunct="1">
              <a:spcAft>
                <a:spcPts val="1200"/>
              </a:spcAft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I make something work better and be more efficient?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94492"/>
            <a:ext cx="4698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Discuss the following questions…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0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UMA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Osaka"/>
        <a:cs typeface="Osaka"/>
      </a:majorFont>
      <a:minorFont>
        <a:latin typeface="Georgia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>
            <a:latin typeface="Georgia" pitchFamily="-108" charset="0"/>
            <a:ea typeface="Osaka" pitchFamily="-108" charset="-128"/>
            <a:cs typeface="Osaka" pitchFamily="-108" charset="-128"/>
          </a:defRPr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orgia" pitchFamily="-108" charset="0"/>
            <a:ea typeface="Osaka" pitchFamily="-108" charset="-128"/>
            <a:cs typeface="Osaka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6518735</TotalTime>
  <Words>2548</Words>
  <Application>Microsoft Macintosh PowerPoint</Application>
  <PresentationFormat>On-screen Show (4:3)</PresentationFormat>
  <Paragraphs>370</Paragraphs>
  <Slides>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LUMA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Greg Gibilisco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Gibilisco</dc:creator>
  <cp:lastModifiedBy>Bill Lucas</cp:lastModifiedBy>
  <cp:revision>2251</cp:revision>
  <cp:lastPrinted>2015-06-06T18:35:14Z</cp:lastPrinted>
  <dcterms:created xsi:type="dcterms:W3CDTF">2014-09-17T12:44:19Z</dcterms:created>
  <dcterms:modified xsi:type="dcterms:W3CDTF">2015-06-09T02:45:12Z</dcterms:modified>
</cp:coreProperties>
</file>